
<file path=[Content_Types].xml><?xml version="1.0" encoding="utf-8"?>
<Types xmlns="http://schemas.openxmlformats.org/package/2006/content-types">
  <Default Extension="jpeg" ContentType="image/jpeg"/>
  <Default Extension="png" ContentType="image/png"/>
  <Default Extension="mp3" ContentType="audio/mp3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41"/>
  </p:notesMasterIdLst>
  <p:handoutMasterIdLst>
    <p:handoutMasterId r:id="rId42"/>
  </p:handoutMasterIdLst>
  <p:sldIdLst>
    <p:sldId id="256" r:id="rId3"/>
    <p:sldId id="257" r:id="rId4"/>
    <p:sldId id="259" r:id="rId5"/>
    <p:sldId id="355" r:id="rId6"/>
    <p:sldId id="356" r:id="rId7"/>
    <p:sldId id="357" r:id="rId8"/>
    <p:sldId id="294" r:id="rId9"/>
    <p:sldId id="303" r:id="rId10"/>
    <p:sldId id="358" r:id="rId11"/>
    <p:sldId id="295" r:id="rId12"/>
    <p:sldId id="359" r:id="rId13"/>
    <p:sldId id="360" r:id="rId14"/>
    <p:sldId id="361" r:id="rId15"/>
    <p:sldId id="376" r:id="rId16"/>
    <p:sldId id="377" r:id="rId17"/>
    <p:sldId id="362" r:id="rId18"/>
    <p:sldId id="363" r:id="rId19"/>
    <p:sldId id="364" r:id="rId20"/>
    <p:sldId id="378" r:id="rId21"/>
    <p:sldId id="379" r:id="rId22"/>
    <p:sldId id="380" r:id="rId23"/>
    <p:sldId id="365" r:id="rId24"/>
    <p:sldId id="366" r:id="rId25"/>
    <p:sldId id="367" r:id="rId26"/>
    <p:sldId id="368" r:id="rId27"/>
    <p:sldId id="369" r:id="rId28"/>
    <p:sldId id="383" r:id="rId29"/>
    <p:sldId id="384" r:id="rId30"/>
    <p:sldId id="385" r:id="rId31"/>
    <p:sldId id="386" r:id="rId32"/>
    <p:sldId id="387" r:id="rId33"/>
    <p:sldId id="370" r:id="rId34"/>
    <p:sldId id="371" r:id="rId35"/>
    <p:sldId id="373" r:id="rId36"/>
    <p:sldId id="375" r:id="rId37"/>
    <p:sldId id="381" r:id="rId38"/>
    <p:sldId id="382" r:id="rId39"/>
    <p:sldId id="284" r:id="rId40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</p:showPr>
  <p:clrMru>
    <a:srgbClr val="2F416F"/>
    <a:srgbClr val="002060"/>
    <a:srgbClr val="000B3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0" d="100"/>
          <a:sy n="100" d="100"/>
        </p:scale>
        <p:origin x="348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5" Type="http://schemas.openxmlformats.org/officeDocument/2006/relationships/tableStyles" Target="tableStyles.xml"/><Relationship Id="rId44" Type="http://schemas.openxmlformats.org/officeDocument/2006/relationships/viewProps" Target="viewProps.xml"/><Relationship Id="rId43" Type="http://schemas.openxmlformats.org/officeDocument/2006/relationships/presProps" Target="presProps.xml"/><Relationship Id="rId42" Type="http://schemas.openxmlformats.org/officeDocument/2006/relationships/handoutMaster" Target="handoutMasters/handoutMaster1.xml"/><Relationship Id="rId41" Type="http://schemas.openxmlformats.org/officeDocument/2006/relationships/notesMaster" Target="notesMasters/notesMaster1.xml"/><Relationship Id="rId40" Type="http://schemas.openxmlformats.org/officeDocument/2006/relationships/slide" Target="slides/slide38.xml"/><Relationship Id="rId4" Type="http://schemas.openxmlformats.org/officeDocument/2006/relationships/slide" Target="slides/slide2.xml"/><Relationship Id="rId39" Type="http://schemas.openxmlformats.org/officeDocument/2006/relationships/slide" Target="slides/slide37.xml"/><Relationship Id="rId38" Type="http://schemas.openxmlformats.org/officeDocument/2006/relationships/slide" Target="slides/slide36.xml"/><Relationship Id="rId37" Type="http://schemas.openxmlformats.org/officeDocument/2006/relationships/slide" Target="slides/slide35.xml"/><Relationship Id="rId36" Type="http://schemas.openxmlformats.org/officeDocument/2006/relationships/slide" Target="slides/slide34.xml"/><Relationship Id="rId35" Type="http://schemas.openxmlformats.org/officeDocument/2006/relationships/slide" Target="slides/slide33.xml"/><Relationship Id="rId34" Type="http://schemas.openxmlformats.org/officeDocument/2006/relationships/slide" Target="slides/slide32.xml"/><Relationship Id="rId33" Type="http://schemas.openxmlformats.org/officeDocument/2006/relationships/slide" Target="slides/slide31.xml"/><Relationship Id="rId32" Type="http://schemas.openxmlformats.org/officeDocument/2006/relationships/slide" Target="slides/slide30.xml"/><Relationship Id="rId31" Type="http://schemas.openxmlformats.org/officeDocument/2006/relationships/slide" Target="slides/slide29.xml"/><Relationship Id="rId30" Type="http://schemas.openxmlformats.org/officeDocument/2006/relationships/slide" Target="slides/slide28.xml"/><Relationship Id="rId3" Type="http://schemas.openxmlformats.org/officeDocument/2006/relationships/slide" Target="slides/slide1.xml"/><Relationship Id="rId29" Type="http://schemas.openxmlformats.org/officeDocument/2006/relationships/slide" Target="slides/slide27.xml"/><Relationship Id="rId28" Type="http://schemas.openxmlformats.org/officeDocument/2006/relationships/slide" Target="slides/slide26.xml"/><Relationship Id="rId27" Type="http://schemas.openxmlformats.org/officeDocument/2006/relationships/slide" Target="slides/slide25.xml"/><Relationship Id="rId26" Type="http://schemas.openxmlformats.org/officeDocument/2006/relationships/slide" Target="slides/slide24.xml"/><Relationship Id="rId25" Type="http://schemas.openxmlformats.org/officeDocument/2006/relationships/slide" Target="slides/slide23.xml"/><Relationship Id="rId24" Type="http://schemas.openxmlformats.org/officeDocument/2006/relationships/slide" Target="slides/slide22.xml"/><Relationship Id="rId23" Type="http://schemas.openxmlformats.org/officeDocument/2006/relationships/slide" Target="slides/slide21.xml"/><Relationship Id="rId22" Type="http://schemas.openxmlformats.org/officeDocument/2006/relationships/slide" Target="slides/slide20.xml"/><Relationship Id="rId21" Type="http://schemas.openxmlformats.org/officeDocument/2006/relationships/slide" Target="slides/slide19.xml"/><Relationship Id="rId20" Type="http://schemas.openxmlformats.org/officeDocument/2006/relationships/slide" Target="slides/slide18.xml"/><Relationship Id="rId2" Type="http://schemas.openxmlformats.org/officeDocument/2006/relationships/theme" Target="theme/theme1.xml"/><Relationship Id="rId19" Type="http://schemas.openxmlformats.org/officeDocument/2006/relationships/slide" Target="slides/slide17.xml"/><Relationship Id="rId18" Type="http://schemas.openxmlformats.org/officeDocument/2006/relationships/slide" Target="slides/slide16.xml"/><Relationship Id="rId17" Type="http://schemas.openxmlformats.org/officeDocument/2006/relationships/slide" Target="slides/slide15.xml"/><Relationship Id="rId16" Type="http://schemas.openxmlformats.org/officeDocument/2006/relationships/slide" Target="slides/slide14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F9B84EA-7D68-4D60-9CB1-D50884785D1C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4E0FC9-F1F8-4FAE-9988-3BA365CFD46F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F090A6-CFD8-4834-A278-9FF1E5B78D0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662FB4-D61E-4832-ACB9-254406CCC6A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/>
    </mc:Choice>
    <mc:Fallback>
      <p:transition spd="slow"/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F090A6-CFD8-4834-A278-9FF1E5B78D02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662FB4-D61E-4832-ACB9-254406CCC6A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/>
    </mc:Choice>
    <mc:Fallback>
      <p:transition spd="slow"/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F090A6-CFD8-4834-A278-9FF1E5B78D0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662FB4-D61E-4832-ACB9-254406CCC6A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/>
    </mc:Choice>
    <mc:Fallback>
      <p:transition spd="slow"/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F090A6-CFD8-4834-A278-9FF1E5B78D0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662FB4-D61E-4832-ACB9-254406CCC6A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/>
    </mc:Choice>
    <mc:Fallback>
      <p:transition spd="slow"/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标题幻灯片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/>
    </mc:Choice>
    <mc:Fallback>
      <p:transition spd="slow"/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F090A6-CFD8-4834-A278-9FF1E5B78D0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662FB4-D61E-4832-ACB9-254406CCC6A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/>
    </mc:Choice>
    <mc:Fallback>
      <p:transition spd="slow"/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F090A6-CFD8-4834-A278-9FF1E5B78D0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662FB4-D61E-4832-ACB9-254406CCC6A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/>
    </mc:Choice>
    <mc:Fallback>
      <p:transition spd="slow"/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F090A6-CFD8-4834-A278-9FF1E5B78D02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662FB4-D61E-4832-ACB9-254406CCC6A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/>
    </mc:Choice>
    <mc:Fallback>
      <p:transition spd="slow"/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F090A6-CFD8-4834-A278-9FF1E5B78D02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662FB4-D61E-4832-ACB9-254406CCC6A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/>
    </mc:Choice>
    <mc:Fallback>
      <p:transition spd="slow"/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F090A6-CFD8-4834-A278-9FF1E5B78D02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662FB4-D61E-4832-ACB9-254406CCC6A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/>
    </mc:Choice>
    <mc:Fallback>
      <p:transition spd="slow"/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F090A6-CFD8-4834-A278-9FF1E5B78D02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662FB4-D61E-4832-ACB9-254406CCC6A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/>
    </mc:Choice>
    <mc:Fallback>
      <p:transition spd="slow"/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6F090A6-CFD8-4834-A278-9FF1E5B78D02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662FB4-D61E-4832-ACB9-254406CCC6A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/>
    </mc:Choice>
    <mc:Fallback>
      <p:transition spd="slow"/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3" Type="http://schemas.openxmlformats.org/officeDocument/2006/relationships/theme" Target="../theme/theme1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F090A6-CFD8-4834-A278-9FF1E5B78D0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F662FB4-D61E-4832-ACB9-254406CCC6AF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mc:AlternateContent xmlns:mc="http://schemas.openxmlformats.org/markup-compatibility/2006">
    <mc:Choice xmlns:p14="http://schemas.microsoft.com/office/powerpoint/2010/main" Requires="p14">
      <p:transition spd="slow" p14:dur="1200"/>
    </mc:Choice>
    <mc:Fallback>
      <p:transition spd="slow"/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2.png"/><Relationship Id="rId2" Type="http://schemas.microsoft.com/office/2007/relationships/media" Target="../media/media1.mp3"/><Relationship Id="rId1" Type="http://schemas.openxmlformats.org/officeDocument/2006/relationships/audio" Target="../media/media1.mp3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4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5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6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7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8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9.pn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0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1.png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2.png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3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4.png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5.png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4" name="直接连接符 103"/>
          <p:cNvCxnSpPr/>
          <p:nvPr/>
        </p:nvCxnSpPr>
        <p:spPr>
          <a:xfrm flipV="1">
            <a:off x="1430655" y="3652520"/>
            <a:ext cx="9330055" cy="254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99" name="文本框 98"/>
          <p:cNvSpPr txBox="1"/>
          <p:nvPr/>
        </p:nvSpPr>
        <p:spPr>
          <a:xfrm>
            <a:off x="1323404" y="1936825"/>
            <a:ext cx="9544685" cy="1137285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zh-CN" altLang="en-US" sz="3400" b="1">
                <a:solidFill>
                  <a:srgbClr val="000B3F"/>
                </a:solidFill>
              </a:rPr>
              <a:t>A Systematic Literature Review of Software </a:t>
            </a:r>
            <a:endParaRPr lang="zh-CN" altLang="en-US" sz="3400" b="1">
              <a:solidFill>
                <a:srgbClr val="000B3F"/>
              </a:solidFill>
            </a:endParaRPr>
          </a:p>
          <a:p>
            <a:pPr algn="ctr"/>
            <a:r>
              <a:rPr lang="zh-CN" altLang="en-US" sz="3400" b="1">
                <a:solidFill>
                  <a:srgbClr val="000B3F"/>
                </a:solidFill>
              </a:rPr>
              <a:t>Visualization Evaluation</a:t>
            </a:r>
            <a:endParaRPr lang="zh-CN" altLang="en-US" sz="3400" b="1">
              <a:solidFill>
                <a:srgbClr val="000B3F"/>
              </a:solidFill>
            </a:endParaRPr>
          </a:p>
        </p:txBody>
      </p:sp>
      <p:sp>
        <p:nvSpPr>
          <p:cNvPr id="100" name="圆角矩形 99"/>
          <p:cNvSpPr/>
          <p:nvPr/>
        </p:nvSpPr>
        <p:spPr>
          <a:xfrm>
            <a:off x="4618355" y="5601335"/>
            <a:ext cx="3106420" cy="510540"/>
          </a:xfrm>
          <a:prstGeom prst="roundRect">
            <a:avLst/>
          </a:prstGeom>
          <a:gradFill flip="none" rotWithShape="1">
            <a:gsLst>
              <a:gs pos="0">
                <a:srgbClr val="2F416F"/>
              </a:gs>
              <a:gs pos="100000">
                <a:srgbClr val="000B3F"/>
              </a:gs>
            </a:gsLst>
            <a:lin ang="13500000" scaled="1"/>
            <a:tileRect/>
          </a:gradFill>
          <a:ln w="19050">
            <a:solidFill>
              <a:srgbClr val="002060"/>
            </a:solidFill>
          </a:ln>
          <a:effectLst>
            <a:outerShdw blurRad="241300" dist="254000" dir="2700000" sx="90000" sy="90000" algn="tl" rotWithShape="0">
              <a:schemeClr val="tx1">
                <a:alpha val="2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noAutofit/>
          </a:bodyPr>
          <a:lstStyle/>
          <a:p>
            <a:pPr algn="ctr"/>
            <a:r>
              <a:rPr lang="en-US" sz="2000" dirty="0"/>
              <a:t>speaker: YingJian  Xiao</a:t>
            </a:r>
            <a:endParaRPr lang="en-US" sz="2000" dirty="0"/>
          </a:p>
        </p:txBody>
      </p:sp>
      <p:pic>
        <p:nvPicPr>
          <p:cNvPr id="2" name="bgm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12306300" y="-73025"/>
            <a:ext cx="609600" cy="609600"/>
          </a:xfrm>
          <a:prstGeom prst="rect">
            <a:avLst/>
          </a:prstGeom>
        </p:spPr>
      </p:pic>
      <p:sp>
        <p:nvSpPr>
          <p:cNvPr id="47" name="文本框 46"/>
          <p:cNvSpPr txBox="1"/>
          <p:nvPr/>
        </p:nvSpPr>
        <p:spPr>
          <a:xfrm>
            <a:off x="0" y="4066540"/>
            <a:ext cx="12192635" cy="3987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ctr"/>
            <a:r>
              <a:rPr lang="zh-CN" altLang="en-US" sz="2000">
                <a:latin typeface="+mj-lt"/>
                <a:ea typeface="+mj-lt"/>
              </a:rPr>
              <a:t>L. Merino</a:t>
            </a:r>
            <a:r>
              <a:rPr lang="zh-CN" altLang="en-US" sz="2000" baseline="30000">
                <a:latin typeface="+mj-lt"/>
                <a:ea typeface="+mj-lt"/>
              </a:rPr>
              <a:t>a</a:t>
            </a:r>
            <a:r>
              <a:rPr lang="zh-CN" altLang="en-US" sz="2000">
                <a:latin typeface="+mj-lt"/>
                <a:ea typeface="+mj-lt"/>
              </a:rPr>
              <a:t>  , M. Ghafari</a:t>
            </a:r>
            <a:r>
              <a:rPr lang="zh-CN" altLang="en-US" sz="2000" baseline="30000">
                <a:latin typeface="+mj-lt"/>
                <a:ea typeface="+mj-lt"/>
              </a:rPr>
              <a:t>a</a:t>
            </a:r>
            <a:r>
              <a:rPr lang="zh-CN" altLang="en-US" sz="2000">
                <a:latin typeface="+mj-lt"/>
                <a:ea typeface="+mj-lt"/>
              </a:rPr>
              <a:t>  , C. Anslow</a:t>
            </a:r>
            <a:r>
              <a:rPr lang="zh-CN" altLang="en-US" sz="2000" baseline="30000">
                <a:latin typeface="+mj-lt"/>
                <a:ea typeface="+mj-lt"/>
              </a:rPr>
              <a:t>b</a:t>
            </a:r>
            <a:r>
              <a:rPr lang="zh-CN" altLang="en-US" sz="2000">
                <a:latin typeface="+mj-lt"/>
                <a:ea typeface="+mj-lt"/>
              </a:rPr>
              <a:t>  , O. Nierstrasz</a:t>
            </a:r>
            <a:r>
              <a:rPr lang="zh-CN" altLang="en-US" sz="2000" baseline="30000">
                <a:latin typeface="+mj-lt"/>
                <a:ea typeface="+mj-lt"/>
              </a:rPr>
              <a:t>a</a:t>
            </a:r>
            <a:endParaRPr lang="zh-CN" altLang="en-US" sz="2000" baseline="30000">
              <a:latin typeface="+mj-lt"/>
              <a:ea typeface="+mj-lt"/>
            </a:endParaRPr>
          </a:p>
        </p:txBody>
      </p:sp>
      <p:sp>
        <p:nvSpPr>
          <p:cNvPr id="51" name="文本框 50"/>
          <p:cNvSpPr txBox="1"/>
          <p:nvPr/>
        </p:nvSpPr>
        <p:spPr>
          <a:xfrm>
            <a:off x="0" y="4601210"/>
            <a:ext cx="12191365" cy="64516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ctr"/>
            <a:r>
              <a:rPr lang="zh-CN" altLang="en-US" i="1" baseline="30000"/>
              <a:t>a</a:t>
            </a:r>
            <a:r>
              <a:rPr lang="zh-CN" altLang="en-US" i="1"/>
              <a:t>Software Composition Group, University of Bern, Switzerland </a:t>
            </a:r>
            <a:endParaRPr lang="zh-CN" altLang="en-US" i="1"/>
          </a:p>
          <a:p>
            <a:pPr algn="ctr"/>
            <a:r>
              <a:rPr lang="zh-CN" altLang="en-US" i="1" baseline="30000"/>
              <a:t>b</a:t>
            </a:r>
            <a:r>
              <a:rPr lang="zh-CN" altLang="en-US" i="1"/>
              <a:t>School of Engineering and Computer Science, Victoria University of Wellington, New Zealand</a:t>
            </a:r>
            <a:endParaRPr lang="zh-CN" altLang="en-US" i="1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/>
    </mc:Choice>
    <mc:Fallback>
      <p:transition spd="slow"/>
    </mc:Fallback>
  </mc:AlternateContent>
  <p:timing>
    <p:tnLst>
      <p:par>
        <p:cTn id="1" dur="indefinite" restart="never" nodeType="tmRoot">
          <p:childTnLst>
            <p:audio>
              <p:cMediaNode vol="80000" numSld="999" showWhenStopped="0">
                <p:cTn id="2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  <p:bldLst>
      <p:bldP spid="99" grpId="0"/>
      <p:bldP spid="100" grpId="0" bldLvl="0" animBg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直接连接符 2"/>
          <p:cNvCxnSpPr/>
          <p:nvPr/>
        </p:nvCxnSpPr>
        <p:spPr>
          <a:xfrm flipV="1">
            <a:off x="580821" y="790650"/>
            <a:ext cx="10698961" cy="4534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Freeform 6"/>
          <p:cNvSpPr>
            <a:spLocks noEditPoints="1"/>
          </p:cNvSpPr>
          <p:nvPr/>
        </p:nvSpPr>
        <p:spPr bwMode="auto">
          <a:xfrm>
            <a:off x="11279782" y="363136"/>
            <a:ext cx="425905" cy="427514"/>
          </a:xfrm>
          <a:custGeom>
            <a:avLst/>
            <a:gdLst>
              <a:gd name="T0" fmla="*/ 760 w 1905"/>
              <a:gd name="T1" fmla="*/ 1455 h 1912"/>
              <a:gd name="T2" fmla="*/ 448 w 1905"/>
              <a:gd name="T3" fmla="*/ 1143 h 1912"/>
              <a:gd name="T4" fmla="*/ 529 w 1905"/>
              <a:gd name="T5" fmla="*/ 1061 h 1912"/>
              <a:gd name="T6" fmla="*/ 841 w 1905"/>
              <a:gd name="T7" fmla="*/ 1374 h 1912"/>
              <a:gd name="T8" fmla="*/ 1802 w 1905"/>
              <a:gd name="T9" fmla="*/ 108 h 1912"/>
              <a:gd name="T10" fmla="*/ 748 w 1905"/>
              <a:gd name="T11" fmla="*/ 785 h 1912"/>
              <a:gd name="T12" fmla="*/ 55 w 1905"/>
              <a:gd name="T13" fmla="*/ 1737 h 1912"/>
              <a:gd name="T14" fmla="*/ 173 w 1905"/>
              <a:gd name="T15" fmla="*/ 1854 h 1912"/>
              <a:gd name="T16" fmla="*/ 1124 w 1905"/>
              <a:gd name="T17" fmla="*/ 1161 h 1912"/>
              <a:gd name="T18" fmla="*/ 1802 w 1905"/>
              <a:gd name="T19" fmla="*/ 108 h 1912"/>
              <a:gd name="T20" fmla="*/ 110 w 1905"/>
              <a:gd name="T21" fmla="*/ 1803 h 1912"/>
              <a:gd name="T22" fmla="*/ 0 w 1905"/>
              <a:gd name="T23" fmla="*/ 1912 h 1912"/>
              <a:gd name="T24" fmla="*/ 1758 w 1905"/>
              <a:gd name="T25" fmla="*/ 368 h 1912"/>
              <a:gd name="T26" fmla="*/ 1544 w 1905"/>
              <a:gd name="T27" fmla="*/ 153 h 1912"/>
              <a:gd name="T28" fmla="*/ 786 w 1905"/>
              <a:gd name="T29" fmla="*/ 513 h 19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1905" h="1912">
                <a:moveTo>
                  <a:pt x="760" y="1455"/>
                </a:moveTo>
                <a:cubicBezTo>
                  <a:pt x="448" y="1143"/>
                  <a:pt x="448" y="1143"/>
                  <a:pt x="448" y="1143"/>
                </a:cubicBezTo>
                <a:moveTo>
                  <a:pt x="529" y="1061"/>
                </a:moveTo>
                <a:cubicBezTo>
                  <a:pt x="841" y="1374"/>
                  <a:pt x="841" y="1374"/>
                  <a:pt x="841" y="1374"/>
                </a:cubicBezTo>
                <a:moveTo>
                  <a:pt x="1802" y="108"/>
                </a:moveTo>
                <a:cubicBezTo>
                  <a:pt x="1698" y="4"/>
                  <a:pt x="1226" y="307"/>
                  <a:pt x="748" y="785"/>
                </a:cubicBezTo>
                <a:cubicBezTo>
                  <a:pt x="364" y="1169"/>
                  <a:pt x="94" y="1548"/>
                  <a:pt x="55" y="1737"/>
                </a:cubicBezTo>
                <a:cubicBezTo>
                  <a:pt x="173" y="1854"/>
                  <a:pt x="173" y="1854"/>
                  <a:pt x="173" y="1854"/>
                </a:cubicBezTo>
                <a:cubicBezTo>
                  <a:pt x="361" y="1815"/>
                  <a:pt x="740" y="1545"/>
                  <a:pt x="1124" y="1161"/>
                </a:cubicBezTo>
                <a:cubicBezTo>
                  <a:pt x="1602" y="683"/>
                  <a:pt x="1905" y="212"/>
                  <a:pt x="1802" y="108"/>
                </a:cubicBezTo>
                <a:close/>
                <a:moveTo>
                  <a:pt x="110" y="1803"/>
                </a:moveTo>
                <a:cubicBezTo>
                  <a:pt x="0" y="1912"/>
                  <a:pt x="0" y="1912"/>
                  <a:pt x="0" y="1912"/>
                </a:cubicBezTo>
                <a:moveTo>
                  <a:pt x="1758" y="368"/>
                </a:moveTo>
                <a:cubicBezTo>
                  <a:pt x="1758" y="368"/>
                  <a:pt x="1643" y="253"/>
                  <a:pt x="1544" y="153"/>
                </a:cubicBezTo>
                <a:cubicBezTo>
                  <a:pt x="1544" y="153"/>
                  <a:pt x="1319" y="0"/>
                  <a:pt x="786" y="513"/>
                </a:cubicBezTo>
              </a:path>
            </a:pathLst>
          </a:custGeom>
          <a:noFill/>
          <a:ln w="12700" cap="rnd">
            <a:solidFill>
              <a:srgbClr val="002060"/>
            </a:solidFill>
            <a:prstDash val="solid"/>
            <a:rou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9" name="Oval 17"/>
          <p:cNvSpPr>
            <a:spLocks noChangeArrowheads="1"/>
          </p:cNvSpPr>
          <p:nvPr/>
        </p:nvSpPr>
        <p:spPr bwMode="auto">
          <a:xfrm>
            <a:off x="692768" y="474223"/>
            <a:ext cx="204812" cy="205504"/>
          </a:xfrm>
          <a:prstGeom prst="ellipse">
            <a:avLst/>
          </a:prstGeom>
          <a:gradFill flip="none" rotWithShape="1">
            <a:gsLst>
              <a:gs pos="0">
                <a:srgbClr val="2F416F"/>
              </a:gs>
              <a:gs pos="100000">
                <a:srgbClr val="000B3F"/>
              </a:gs>
            </a:gsLst>
            <a:lin ang="13500000" scaled="1"/>
            <a:tileRect/>
          </a:gradFill>
          <a:ln w="19050">
            <a:solidFill>
              <a:srgbClr val="002060"/>
            </a:solidFill>
          </a:ln>
          <a:effectLst>
            <a:outerShdw blurRad="152400" dist="114300" dir="2700000" sx="90000" sy="90000" algn="tl" rotWithShape="0">
              <a:schemeClr val="tx1">
                <a:alpha val="2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sz="1600"/>
          </a:p>
        </p:txBody>
      </p:sp>
      <p:sp>
        <p:nvSpPr>
          <p:cNvPr id="10" name="TextBox 13"/>
          <p:cNvSpPr txBox="1"/>
          <p:nvPr/>
        </p:nvSpPr>
        <p:spPr>
          <a:xfrm>
            <a:off x="935013" y="314204"/>
            <a:ext cx="3004185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en-US" altLang="zh-CN" b="1">
                <a:sym typeface="+mn-ea"/>
              </a:rPr>
              <a:t> </a:t>
            </a:r>
            <a:r>
              <a:rPr lang="en-US" altLang="zh-CN" sz="2800" b="1">
                <a:sym typeface="+mn-ea"/>
              </a:rPr>
              <a:t>4</a:t>
            </a:r>
            <a:r>
              <a:rPr lang="en-US" altLang="zh-CN" sz="2800" b="1">
                <a:sym typeface="+mn-ea"/>
              </a:rPr>
              <a:t>.Methodology</a:t>
            </a:r>
            <a:endParaRPr lang="en-US" altLang="zh-CN" sz="2800" b="1">
              <a:sym typeface="+mn-ea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692785" y="1498630"/>
            <a:ext cx="8229600" cy="347154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342900" indent="-342900">
              <a:lnSpc>
                <a:spcPts val="2600"/>
              </a:lnSpc>
              <a:buFont typeface="Wingdings" panose="05000000000000000000" pitchFamily="2" charset="2"/>
              <a:buChar char="l"/>
            </a:pPr>
            <a:r>
              <a:rPr lang="en-US" altLang="zh-CN" sz="2400" b="1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  <a:sym typeface="+mn-ea"/>
              </a:rPr>
              <a:t>review protocol</a:t>
            </a:r>
            <a:endParaRPr lang="en-US" altLang="zh-CN" sz="2400" b="1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200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research questions</a:t>
            </a:r>
            <a:endParaRPr lang="en-US" altLang="zh-CN" sz="220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200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data sources and search strategy</a:t>
            </a:r>
            <a:endParaRPr lang="en-US" altLang="zh-CN" sz="220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200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inclusion and exclusion criteria</a:t>
            </a:r>
            <a:endParaRPr lang="en-US" altLang="zh-CN" sz="220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200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quality assessment</a:t>
            </a:r>
            <a:endParaRPr lang="en-US" altLang="zh-CN" sz="220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200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data extraction</a:t>
            </a:r>
            <a:endParaRPr lang="en-US" altLang="zh-CN" sz="220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200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selected studies</a:t>
            </a:r>
            <a:endParaRPr lang="en-US" altLang="zh-CN" sz="22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/>
    </mc:Choice>
    <mc:Fallback>
      <p:transition spd="slow"/>
    </mc:Fallback>
  </mc:AlternateContent>
  <p:timing>
    <p:tnLst>
      <p:par>
        <p:cTn id="1" dur="indefinite" restart="never" nodeType="tmRoot"/>
      </p:par>
    </p:tnLst>
    <p:bldLst>
      <p:bldP spid="4" grpId="0" bldLvl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直接连接符 2"/>
          <p:cNvCxnSpPr/>
          <p:nvPr/>
        </p:nvCxnSpPr>
        <p:spPr>
          <a:xfrm flipV="1">
            <a:off x="580821" y="790650"/>
            <a:ext cx="10698961" cy="4534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Freeform 6"/>
          <p:cNvSpPr>
            <a:spLocks noEditPoints="1"/>
          </p:cNvSpPr>
          <p:nvPr/>
        </p:nvSpPr>
        <p:spPr bwMode="auto">
          <a:xfrm>
            <a:off x="11279782" y="363136"/>
            <a:ext cx="425905" cy="427514"/>
          </a:xfrm>
          <a:custGeom>
            <a:avLst/>
            <a:gdLst>
              <a:gd name="T0" fmla="*/ 760 w 1905"/>
              <a:gd name="T1" fmla="*/ 1455 h 1912"/>
              <a:gd name="T2" fmla="*/ 448 w 1905"/>
              <a:gd name="T3" fmla="*/ 1143 h 1912"/>
              <a:gd name="T4" fmla="*/ 529 w 1905"/>
              <a:gd name="T5" fmla="*/ 1061 h 1912"/>
              <a:gd name="T6" fmla="*/ 841 w 1905"/>
              <a:gd name="T7" fmla="*/ 1374 h 1912"/>
              <a:gd name="T8" fmla="*/ 1802 w 1905"/>
              <a:gd name="T9" fmla="*/ 108 h 1912"/>
              <a:gd name="T10" fmla="*/ 748 w 1905"/>
              <a:gd name="T11" fmla="*/ 785 h 1912"/>
              <a:gd name="T12" fmla="*/ 55 w 1905"/>
              <a:gd name="T13" fmla="*/ 1737 h 1912"/>
              <a:gd name="T14" fmla="*/ 173 w 1905"/>
              <a:gd name="T15" fmla="*/ 1854 h 1912"/>
              <a:gd name="T16" fmla="*/ 1124 w 1905"/>
              <a:gd name="T17" fmla="*/ 1161 h 1912"/>
              <a:gd name="T18" fmla="*/ 1802 w 1905"/>
              <a:gd name="T19" fmla="*/ 108 h 1912"/>
              <a:gd name="T20" fmla="*/ 110 w 1905"/>
              <a:gd name="T21" fmla="*/ 1803 h 1912"/>
              <a:gd name="T22" fmla="*/ 0 w 1905"/>
              <a:gd name="T23" fmla="*/ 1912 h 1912"/>
              <a:gd name="T24" fmla="*/ 1758 w 1905"/>
              <a:gd name="T25" fmla="*/ 368 h 1912"/>
              <a:gd name="T26" fmla="*/ 1544 w 1905"/>
              <a:gd name="T27" fmla="*/ 153 h 1912"/>
              <a:gd name="T28" fmla="*/ 786 w 1905"/>
              <a:gd name="T29" fmla="*/ 513 h 19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1905" h="1912">
                <a:moveTo>
                  <a:pt x="760" y="1455"/>
                </a:moveTo>
                <a:cubicBezTo>
                  <a:pt x="448" y="1143"/>
                  <a:pt x="448" y="1143"/>
                  <a:pt x="448" y="1143"/>
                </a:cubicBezTo>
                <a:moveTo>
                  <a:pt x="529" y="1061"/>
                </a:moveTo>
                <a:cubicBezTo>
                  <a:pt x="841" y="1374"/>
                  <a:pt x="841" y="1374"/>
                  <a:pt x="841" y="1374"/>
                </a:cubicBezTo>
                <a:moveTo>
                  <a:pt x="1802" y="108"/>
                </a:moveTo>
                <a:cubicBezTo>
                  <a:pt x="1698" y="4"/>
                  <a:pt x="1226" y="307"/>
                  <a:pt x="748" y="785"/>
                </a:cubicBezTo>
                <a:cubicBezTo>
                  <a:pt x="364" y="1169"/>
                  <a:pt x="94" y="1548"/>
                  <a:pt x="55" y="1737"/>
                </a:cubicBezTo>
                <a:cubicBezTo>
                  <a:pt x="173" y="1854"/>
                  <a:pt x="173" y="1854"/>
                  <a:pt x="173" y="1854"/>
                </a:cubicBezTo>
                <a:cubicBezTo>
                  <a:pt x="361" y="1815"/>
                  <a:pt x="740" y="1545"/>
                  <a:pt x="1124" y="1161"/>
                </a:cubicBezTo>
                <a:cubicBezTo>
                  <a:pt x="1602" y="683"/>
                  <a:pt x="1905" y="212"/>
                  <a:pt x="1802" y="108"/>
                </a:cubicBezTo>
                <a:close/>
                <a:moveTo>
                  <a:pt x="110" y="1803"/>
                </a:moveTo>
                <a:cubicBezTo>
                  <a:pt x="0" y="1912"/>
                  <a:pt x="0" y="1912"/>
                  <a:pt x="0" y="1912"/>
                </a:cubicBezTo>
                <a:moveTo>
                  <a:pt x="1758" y="368"/>
                </a:moveTo>
                <a:cubicBezTo>
                  <a:pt x="1758" y="368"/>
                  <a:pt x="1643" y="253"/>
                  <a:pt x="1544" y="153"/>
                </a:cubicBezTo>
                <a:cubicBezTo>
                  <a:pt x="1544" y="153"/>
                  <a:pt x="1319" y="0"/>
                  <a:pt x="786" y="513"/>
                </a:cubicBezTo>
              </a:path>
            </a:pathLst>
          </a:custGeom>
          <a:noFill/>
          <a:ln w="12700" cap="rnd">
            <a:solidFill>
              <a:srgbClr val="002060"/>
            </a:solidFill>
            <a:prstDash val="solid"/>
            <a:rou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9" name="Oval 17"/>
          <p:cNvSpPr>
            <a:spLocks noChangeArrowheads="1"/>
          </p:cNvSpPr>
          <p:nvPr/>
        </p:nvSpPr>
        <p:spPr bwMode="auto">
          <a:xfrm>
            <a:off x="692768" y="474223"/>
            <a:ext cx="204812" cy="205504"/>
          </a:xfrm>
          <a:prstGeom prst="ellipse">
            <a:avLst/>
          </a:prstGeom>
          <a:gradFill flip="none" rotWithShape="1">
            <a:gsLst>
              <a:gs pos="0">
                <a:srgbClr val="2F416F"/>
              </a:gs>
              <a:gs pos="100000">
                <a:srgbClr val="000B3F"/>
              </a:gs>
            </a:gsLst>
            <a:lin ang="13500000" scaled="1"/>
            <a:tileRect/>
          </a:gradFill>
          <a:ln w="19050">
            <a:solidFill>
              <a:srgbClr val="002060"/>
            </a:solidFill>
          </a:ln>
          <a:effectLst>
            <a:outerShdw blurRad="152400" dist="114300" dir="2700000" sx="90000" sy="90000" algn="tl" rotWithShape="0">
              <a:schemeClr val="tx1">
                <a:alpha val="2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sz="1600"/>
          </a:p>
        </p:txBody>
      </p:sp>
      <p:sp>
        <p:nvSpPr>
          <p:cNvPr id="10" name="TextBox 13"/>
          <p:cNvSpPr txBox="1"/>
          <p:nvPr/>
        </p:nvSpPr>
        <p:spPr>
          <a:xfrm>
            <a:off x="935013" y="314204"/>
            <a:ext cx="3004185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en-US" altLang="zh-CN" b="1">
                <a:sym typeface="+mn-ea"/>
              </a:rPr>
              <a:t> </a:t>
            </a:r>
            <a:r>
              <a:rPr lang="en-US" altLang="zh-CN" sz="2800" b="1">
                <a:sym typeface="+mn-ea"/>
              </a:rPr>
              <a:t>4</a:t>
            </a:r>
            <a:r>
              <a:rPr lang="en-US" altLang="zh-CN" sz="2800" b="1">
                <a:sym typeface="+mn-ea"/>
              </a:rPr>
              <a:t>.Methodology</a:t>
            </a:r>
            <a:endParaRPr lang="en-US" altLang="zh-CN" sz="2800" b="1">
              <a:sym typeface="+mn-ea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788670" y="1029970"/>
            <a:ext cx="5612130" cy="3987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 sz="2000" b="1"/>
              <a:t>4.1. Data sources and search strategy</a:t>
            </a:r>
            <a:endParaRPr lang="zh-CN" altLang="en-US" sz="2000" b="1"/>
          </a:p>
        </p:txBody>
      </p:sp>
      <p:sp>
        <p:nvSpPr>
          <p:cNvPr id="5" name="文本框 4"/>
          <p:cNvSpPr txBox="1"/>
          <p:nvPr/>
        </p:nvSpPr>
        <p:spPr>
          <a:xfrm>
            <a:off x="1583690" y="2066925"/>
            <a:ext cx="8719820" cy="42989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en-US" altLang="zh-CN" sz="2200" b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</a:t>
            </a:r>
            <a:r>
              <a:rPr lang="zh-CN" altLang="en-US" sz="2200" b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ata source</a:t>
            </a:r>
            <a:r>
              <a:rPr lang="en-US" altLang="zh-CN" sz="2200">
                <a:latin typeface="Times New Roman" panose="02020603050405020304" pitchFamily="18" charset="0"/>
                <a:cs typeface="Times New Roman" panose="02020603050405020304" pitchFamily="18" charset="0"/>
              </a:rPr>
              <a:t>:the SOFTVIS and VISSOFT conferences</a:t>
            </a:r>
            <a:endParaRPr lang="en-US" altLang="zh-CN" sz="22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1583690" y="3244850"/>
            <a:ext cx="7894320" cy="42989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 sz="2200">
                <a:latin typeface="Times New Roman" panose="02020603050405020304" pitchFamily="18" charset="0"/>
                <a:cs typeface="Times New Roman" panose="02020603050405020304" pitchFamily="18" charset="0"/>
              </a:rPr>
              <a:t>(i) the good B classification that they obtain in the CORE ranking</a:t>
            </a:r>
            <a:endParaRPr lang="zh-CN" altLang="en-US" sz="22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1583690" y="3985895"/>
            <a:ext cx="8405495" cy="110680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 sz="2200">
                <a:latin typeface="Times New Roman" panose="02020603050405020304" pitchFamily="18" charset="0"/>
                <a:cs typeface="Times New Roman" panose="02020603050405020304" pitchFamily="18" charset="0"/>
              </a:rPr>
              <a:t>(ii) related work that concluded that results from the analysis of software visualization evaluation in papers published by other venues do not differ from those published by SOFTVIS/VISSOFT. </a:t>
            </a:r>
            <a:endParaRPr lang="zh-CN" altLang="en-US" sz="22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/>
    </mc:Choice>
    <mc:Fallback>
      <p:transition spd="slow"/>
    </mc:Fallback>
  </mc:AlternateContent>
  <p:timing>
    <p:tnLst>
      <p:par>
        <p:cTn id="1" dur="indefinite" restart="never" nodeType="tmRoot"/>
      </p:par>
    </p:tnLst>
    <p:bldLst>
      <p:bldP spid="4" grpId="0" bldLvl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直接连接符 2"/>
          <p:cNvCxnSpPr/>
          <p:nvPr/>
        </p:nvCxnSpPr>
        <p:spPr>
          <a:xfrm flipV="1">
            <a:off x="580821" y="790650"/>
            <a:ext cx="10698961" cy="4534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Freeform 6"/>
          <p:cNvSpPr>
            <a:spLocks noEditPoints="1"/>
          </p:cNvSpPr>
          <p:nvPr/>
        </p:nvSpPr>
        <p:spPr bwMode="auto">
          <a:xfrm>
            <a:off x="11279782" y="363136"/>
            <a:ext cx="425905" cy="427514"/>
          </a:xfrm>
          <a:custGeom>
            <a:avLst/>
            <a:gdLst>
              <a:gd name="T0" fmla="*/ 760 w 1905"/>
              <a:gd name="T1" fmla="*/ 1455 h 1912"/>
              <a:gd name="T2" fmla="*/ 448 w 1905"/>
              <a:gd name="T3" fmla="*/ 1143 h 1912"/>
              <a:gd name="T4" fmla="*/ 529 w 1905"/>
              <a:gd name="T5" fmla="*/ 1061 h 1912"/>
              <a:gd name="T6" fmla="*/ 841 w 1905"/>
              <a:gd name="T7" fmla="*/ 1374 h 1912"/>
              <a:gd name="T8" fmla="*/ 1802 w 1905"/>
              <a:gd name="T9" fmla="*/ 108 h 1912"/>
              <a:gd name="T10" fmla="*/ 748 w 1905"/>
              <a:gd name="T11" fmla="*/ 785 h 1912"/>
              <a:gd name="T12" fmla="*/ 55 w 1905"/>
              <a:gd name="T13" fmla="*/ 1737 h 1912"/>
              <a:gd name="T14" fmla="*/ 173 w 1905"/>
              <a:gd name="T15" fmla="*/ 1854 h 1912"/>
              <a:gd name="T16" fmla="*/ 1124 w 1905"/>
              <a:gd name="T17" fmla="*/ 1161 h 1912"/>
              <a:gd name="T18" fmla="*/ 1802 w 1905"/>
              <a:gd name="T19" fmla="*/ 108 h 1912"/>
              <a:gd name="T20" fmla="*/ 110 w 1905"/>
              <a:gd name="T21" fmla="*/ 1803 h 1912"/>
              <a:gd name="T22" fmla="*/ 0 w 1905"/>
              <a:gd name="T23" fmla="*/ 1912 h 1912"/>
              <a:gd name="T24" fmla="*/ 1758 w 1905"/>
              <a:gd name="T25" fmla="*/ 368 h 1912"/>
              <a:gd name="T26" fmla="*/ 1544 w 1905"/>
              <a:gd name="T27" fmla="*/ 153 h 1912"/>
              <a:gd name="T28" fmla="*/ 786 w 1905"/>
              <a:gd name="T29" fmla="*/ 513 h 19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1905" h="1912">
                <a:moveTo>
                  <a:pt x="760" y="1455"/>
                </a:moveTo>
                <a:cubicBezTo>
                  <a:pt x="448" y="1143"/>
                  <a:pt x="448" y="1143"/>
                  <a:pt x="448" y="1143"/>
                </a:cubicBezTo>
                <a:moveTo>
                  <a:pt x="529" y="1061"/>
                </a:moveTo>
                <a:cubicBezTo>
                  <a:pt x="841" y="1374"/>
                  <a:pt x="841" y="1374"/>
                  <a:pt x="841" y="1374"/>
                </a:cubicBezTo>
                <a:moveTo>
                  <a:pt x="1802" y="108"/>
                </a:moveTo>
                <a:cubicBezTo>
                  <a:pt x="1698" y="4"/>
                  <a:pt x="1226" y="307"/>
                  <a:pt x="748" y="785"/>
                </a:cubicBezTo>
                <a:cubicBezTo>
                  <a:pt x="364" y="1169"/>
                  <a:pt x="94" y="1548"/>
                  <a:pt x="55" y="1737"/>
                </a:cubicBezTo>
                <a:cubicBezTo>
                  <a:pt x="173" y="1854"/>
                  <a:pt x="173" y="1854"/>
                  <a:pt x="173" y="1854"/>
                </a:cubicBezTo>
                <a:cubicBezTo>
                  <a:pt x="361" y="1815"/>
                  <a:pt x="740" y="1545"/>
                  <a:pt x="1124" y="1161"/>
                </a:cubicBezTo>
                <a:cubicBezTo>
                  <a:pt x="1602" y="683"/>
                  <a:pt x="1905" y="212"/>
                  <a:pt x="1802" y="108"/>
                </a:cubicBezTo>
                <a:close/>
                <a:moveTo>
                  <a:pt x="110" y="1803"/>
                </a:moveTo>
                <a:cubicBezTo>
                  <a:pt x="0" y="1912"/>
                  <a:pt x="0" y="1912"/>
                  <a:pt x="0" y="1912"/>
                </a:cubicBezTo>
                <a:moveTo>
                  <a:pt x="1758" y="368"/>
                </a:moveTo>
                <a:cubicBezTo>
                  <a:pt x="1758" y="368"/>
                  <a:pt x="1643" y="253"/>
                  <a:pt x="1544" y="153"/>
                </a:cubicBezTo>
                <a:cubicBezTo>
                  <a:pt x="1544" y="153"/>
                  <a:pt x="1319" y="0"/>
                  <a:pt x="786" y="513"/>
                </a:cubicBezTo>
              </a:path>
            </a:pathLst>
          </a:custGeom>
          <a:noFill/>
          <a:ln w="12700" cap="rnd">
            <a:solidFill>
              <a:srgbClr val="002060"/>
            </a:solidFill>
            <a:prstDash val="solid"/>
            <a:rou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9" name="Oval 17"/>
          <p:cNvSpPr>
            <a:spLocks noChangeArrowheads="1"/>
          </p:cNvSpPr>
          <p:nvPr/>
        </p:nvSpPr>
        <p:spPr bwMode="auto">
          <a:xfrm>
            <a:off x="692768" y="474223"/>
            <a:ext cx="204812" cy="205504"/>
          </a:xfrm>
          <a:prstGeom prst="ellipse">
            <a:avLst/>
          </a:prstGeom>
          <a:gradFill flip="none" rotWithShape="1">
            <a:gsLst>
              <a:gs pos="0">
                <a:srgbClr val="2F416F"/>
              </a:gs>
              <a:gs pos="100000">
                <a:srgbClr val="000B3F"/>
              </a:gs>
            </a:gsLst>
            <a:lin ang="13500000" scaled="1"/>
            <a:tileRect/>
          </a:gradFill>
          <a:ln w="19050">
            <a:solidFill>
              <a:srgbClr val="002060"/>
            </a:solidFill>
          </a:ln>
          <a:effectLst>
            <a:outerShdw blurRad="152400" dist="114300" dir="2700000" sx="90000" sy="90000" algn="tl" rotWithShape="0">
              <a:schemeClr val="tx1">
                <a:alpha val="2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sz="1600"/>
          </a:p>
        </p:txBody>
      </p:sp>
      <p:sp>
        <p:nvSpPr>
          <p:cNvPr id="10" name="TextBox 13"/>
          <p:cNvSpPr txBox="1"/>
          <p:nvPr/>
        </p:nvSpPr>
        <p:spPr>
          <a:xfrm>
            <a:off x="935013" y="314204"/>
            <a:ext cx="3004185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en-US" altLang="zh-CN" b="1">
                <a:sym typeface="+mn-ea"/>
              </a:rPr>
              <a:t> </a:t>
            </a:r>
            <a:r>
              <a:rPr lang="en-US" altLang="zh-CN" sz="2800" b="1">
                <a:sym typeface="+mn-ea"/>
              </a:rPr>
              <a:t>4</a:t>
            </a:r>
            <a:r>
              <a:rPr lang="en-US" altLang="zh-CN" sz="2800" b="1">
                <a:sym typeface="+mn-ea"/>
              </a:rPr>
              <a:t>.Methodology</a:t>
            </a:r>
            <a:endParaRPr lang="en-US" altLang="zh-CN" sz="2800" b="1">
              <a:sym typeface="+mn-ea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788670" y="1029970"/>
            <a:ext cx="5612130" cy="3987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 sz="2000" b="1"/>
              <a:t>4.</a:t>
            </a:r>
            <a:r>
              <a:rPr lang="en-US" altLang="zh-CN" sz="2000" b="1"/>
              <a:t>2</a:t>
            </a:r>
            <a:r>
              <a:rPr lang="zh-CN" altLang="en-US" sz="2000" b="1"/>
              <a:t> Inclusion and exclusion criteria</a:t>
            </a:r>
            <a:endParaRPr lang="zh-CN" altLang="en-US" sz="2000" b="1"/>
          </a:p>
        </p:txBody>
      </p:sp>
      <p:sp>
        <p:nvSpPr>
          <p:cNvPr id="5" name="文本框 4"/>
          <p:cNvSpPr txBox="1"/>
          <p:nvPr/>
        </p:nvSpPr>
        <p:spPr>
          <a:xfrm>
            <a:off x="1389380" y="1829435"/>
            <a:ext cx="9545320" cy="110680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sz="2200">
                <a:latin typeface="Times New Roman" panose="02020603050405020304" pitchFamily="18" charset="0"/>
                <a:cs typeface="Times New Roman" panose="02020603050405020304" pitchFamily="18" charset="0"/>
              </a:rPr>
              <a:t>r</a:t>
            </a:r>
            <a:r>
              <a:rPr lang="zh-CN" altLang="en-US" sz="2200">
                <a:latin typeface="Times New Roman" panose="02020603050405020304" pitchFamily="18" charset="0"/>
                <a:cs typeface="Times New Roman" panose="02020603050405020304" pitchFamily="18" charset="0"/>
              </a:rPr>
              <a:t>eviewed the proceedings and programs of the venues to include full papers and exclude other types of papers that due to limited space are unlikely to contain enough detail</a:t>
            </a:r>
            <a:r>
              <a:rPr lang="en-US" altLang="zh-CN" sz="220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US" altLang="zh-CN" sz="22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1825625" y="3928110"/>
            <a:ext cx="8999855" cy="212280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 sz="2200">
                <a:latin typeface="Times New Roman" panose="02020603050405020304" pitchFamily="18" charset="0"/>
                <a:cs typeface="Times New Roman" panose="02020603050405020304" pitchFamily="18" charset="0"/>
              </a:rPr>
              <a:t>(i)   61 poster</a:t>
            </a:r>
            <a:endParaRPr lang="zh-CN" altLang="en-US" sz="220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zh-CN" altLang="en-US" sz="2200">
                <a:latin typeface="Times New Roman" panose="02020603050405020304" pitchFamily="18" charset="0"/>
                <a:cs typeface="Times New Roman" panose="02020603050405020304" pitchFamily="18" charset="0"/>
              </a:rPr>
              <a:t>(ii)  52 new ideas and emerging results (NIER)</a:t>
            </a:r>
            <a:endParaRPr lang="zh-CN" altLang="en-US" sz="220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zh-CN" altLang="en-US" sz="2200">
                <a:latin typeface="Times New Roman" panose="02020603050405020304" pitchFamily="18" charset="0"/>
                <a:cs typeface="Times New Roman" panose="02020603050405020304" pitchFamily="18" charset="0"/>
              </a:rPr>
              <a:t>(iii) 44 tool demo (TD)</a:t>
            </a:r>
            <a:endParaRPr lang="zh-CN" altLang="en-US" sz="220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zh-CN" altLang="en-US" sz="2200">
                <a:latin typeface="Times New Roman" panose="02020603050405020304" pitchFamily="18" charset="0"/>
                <a:cs typeface="Times New Roman" panose="02020603050405020304" pitchFamily="18" charset="0"/>
              </a:rPr>
              <a:t>(iv) 8 keynote,</a:t>
            </a:r>
            <a:endParaRPr lang="zh-CN" altLang="en-US" sz="220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zh-CN" altLang="en-US" sz="2200">
                <a:latin typeface="Times New Roman" panose="02020603050405020304" pitchFamily="18" charset="0"/>
                <a:cs typeface="Times New Roman" panose="02020603050405020304" pitchFamily="18" charset="0"/>
              </a:rPr>
              <a:t>(v)  8 position</a:t>
            </a:r>
            <a:endParaRPr lang="zh-CN" altLang="en-US" sz="220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zh-CN" altLang="en-US" sz="2200">
                <a:latin typeface="Times New Roman" panose="02020603050405020304" pitchFamily="18" charset="0"/>
                <a:cs typeface="Times New Roman" panose="02020603050405020304" pitchFamily="18" charset="0"/>
              </a:rPr>
              <a:t>(vi) 5 challenge papers</a:t>
            </a:r>
            <a:endParaRPr lang="zh-CN" altLang="en-US" sz="22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1389380" y="3498215"/>
            <a:ext cx="9691370" cy="42989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 sz="2200">
                <a:latin typeface="Times New Roman" panose="02020603050405020304" pitchFamily="18" charset="0"/>
                <a:cs typeface="Times New Roman" panose="02020603050405020304" pitchFamily="18" charset="0"/>
              </a:rPr>
              <a:t>from the 387 papers we excluded 178 papers that corresponded to: </a:t>
            </a:r>
            <a:endParaRPr lang="zh-CN" altLang="en-US" sz="22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/>
    </mc:Choice>
    <mc:Fallback>
      <p:transition spd="slow"/>
    </mc:Fallback>
  </mc:AlternateContent>
  <p:timing>
    <p:tnLst>
      <p:par>
        <p:cTn id="1" dur="indefinite" restart="never" nodeType="tmRoot"/>
      </p:par>
    </p:tnLst>
    <p:bldLst>
      <p:bldP spid="4" grpId="0" bldLvl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直接连接符 2"/>
          <p:cNvCxnSpPr/>
          <p:nvPr/>
        </p:nvCxnSpPr>
        <p:spPr>
          <a:xfrm flipV="1">
            <a:off x="580821" y="790650"/>
            <a:ext cx="10698961" cy="4534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Freeform 6"/>
          <p:cNvSpPr>
            <a:spLocks noEditPoints="1"/>
          </p:cNvSpPr>
          <p:nvPr/>
        </p:nvSpPr>
        <p:spPr bwMode="auto">
          <a:xfrm>
            <a:off x="11279782" y="363136"/>
            <a:ext cx="425905" cy="427514"/>
          </a:xfrm>
          <a:custGeom>
            <a:avLst/>
            <a:gdLst>
              <a:gd name="T0" fmla="*/ 760 w 1905"/>
              <a:gd name="T1" fmla="*/ 1455 h 1912"/>
              <a:gd name="T2" fmla="*/ 448 w 1905"/>
              <a:gd name="T3" fmla="*/ 1143 h 1912"/>
              <a:gd name="T4" fmla="*/ 529 w 1905"/>
              <a:gd name="T5" fmla="*/ 1061 h 1912"/>
              <a:gd name="T6" fmla="*/ 841 w 1905"/>
              <a:gd name="T7" fmla="*/ 1374 h 1912"/>
              <a:gd name="T8" fmla="*/ 1802 w 1905"/>
              <a:gd name="T9" fmla="*/ 108 h 1912"/>
              <a:gd name="T10" fmla="*/ 748 w 1905"/>
              <a:gd name="T11" fmla="*/ 785 h 1912"/>
              <a:gd name="T12" fmla="*/ 55 w 1905"/>
              <a:gd name="T13" fmla="*/ 1737 h 1912"/>
              <a:gd name="T14" fmla="*/ 173 w 1905"/>
              <a:gd name="T15" fmla="*/ 1854 h 1912"/>
              <a:gd name="T16" fmla="*/ 1124 w 1905"/>
              <a:gd name="T17" fmla="*/ 1161 h 1912"/>
              <a:gd name="T18" fmla="*/ 1802 w 1905"/>
              <a:gd name="T19" fmla="*/ 108 h 1912"/>
              <a:gd name="T20" fmla="*/ 110 w 1905"/>
              <a:gd name="T21" fmla="*/ 1803 h 1912"/>
              <a:gd name="T22" fmla="*/ 0 w 1905"/>
              <a:gd name="T23" fmla="*/ 1912 h 1912"/>
              <a:gd name="T24" fmla="*/ 1758 w 1905"/>
              <a:gd name="T25" fmla="*/ 368 h 1912"/>
              <a:gd name="T26" fmla="*/ 1544 w 1905"/>
              <a:gd name="T27" fmla="*/ 153 h 1912"/>
              <a:gd name="T28" fmla="*/ 786 w 1905"/>
              <a:gd name="T29" fmla="*/ 513 h 19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1905" h="1912">
                <a:moveTo>
                  <a:pt x="760" y="1455"/>
                </a:moveTo>
                <a:cubicBezTo>
                  <a:pt x="448" y="1143"/>
                  <a:pt x="448" y="1143"/>
                  <a:pt x="448" y="1143"/>
                </a:cubicBezTo>
                <a:moveTo>
                  <a:pt x="529" y="1061"/>
                </a:moveTo>
                <a:cubicBezTo>
                  <a:pt x="841" y="1374"/>
                  <a:pt x="841" y="1374"/>
                  <a:pt x="841" y="1374"/>
                </a:cubicBezTo>
                <a:moveTo>
                  <a:pt x="1802" y="108"/>
                </a:moveTo>
                <a:cubicBezTo>
                  <a:pt x="1698" y="4"/>
                  <a:pt x="1226" y="307"/>
                  <a:pt x="748" y="785"/>
                </a:cubicBezTo>
                <a:cubicBezTo>
                  <a:pt x="364" y="1169"/>
                  <a:pt x="94" y="1548"/>
                  <a:pt x="55" y="1737"/>
                </a:cubicBezTo>
                <a:cubicBezTo>
                  <a:pt x="173" y="1854"/>
                  <a:pt x="173" y="1854"/>
                  <a:pt x="173" y="1854"/>
                </a:cubicBezTo>
                <a:cubicBezTo>
                  <a:pt x="361" y="1815"/>
                  <a:pt x="740" y="1545"/>
                  <a:pt x="1124" y="1161"/>
                </a:cubicBezTo>
                <a:cubicBezTo>
                  <a:pt x="1602" y="683"/>
                  <a:pt x="1905" y="212"/>
                  <a:pt x="1802" y="108"/>
                </a:cubicBezTo>
                <a:close/>
                <a:moveTo>
                  <a:pt x="110" y="1803"/>
                </a:moveTo>
                <a:cubicBezTo>
                  <a:pt x="0" y="1912"/>
                  <a:pt x="0" y="1912"/>
                  <a:pt x="0" y="1912"/>
                </a:cubicBezTo>
                <a:moveTo>
                  <a:pt x="1758" y="368"/>
                </a:moveTo>
                <a:cubicBezTo>
                  <a:pt x="1758" y="368"/>
                  <a:pt x="1643" y="253"/>
                  <a:pt x="1544" y="153"/>
                </a:cubicBezTo>
                <a:cubicBezTo>
                  <a:pt x="1544" y="153"/>
                  <a:pt x="1319" y="0"/>
                  <a:pt x="786" y="513"/>
                </a:cubicBezTo>
              </a:path>
            </a:pathLst>
          </a:custGeom>
          <a:noFill/>
          <a:ln w="12700" cap="rnd">
            <a:solidFill>
              <a:srgbClr val="002060"/>
            </a:solidFill>
            <a:prstDash val="solid"/>
            <a:rou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9" name="Oval 17"/>
          <p:cNvSpPr>
            <a:spLocks noChangeArrowheads="1"/>
          </p:cNvSpPr>
          <p:nvPr/>
        </p:nvSpPr>
        <p:spPr bwMode="auto">
          <a:xfrm>
            <a:off x="692768" y="474223"/>
            <a:ext cx="204812" cy="205504"/>
          </a:xfrm>
          <a:prstGeom prst="ellipse">
            <a:avLst/>
          </a:prstGeom>
          <a:gradFill flip="none" rotWithShape="1">
            <a:gsLst>
              <a:gs pos="0">
                <a:srgbClr val="2F416F"/>
              </a:gs>
              <a:gs pos="100000">
                <a:srgbClr val="000B3F"/>
              </a:gs>
            </a:gsLst>
            <a:lin ang="13500000" scaled="1"/>
            <a:tileRect/>
          </a:gradFill>
          <a:ln w="19050">
            <a:solidFill>
              <a:srgbClr val="002060"/>
            </a:solidFill>
          </a:ln>
          <a:effectLst>
            <a:outerShdw blurRad="152400" dist="114300" dir="2700000" sx="90000" sy="90000" algn="tl" rotWithShape="0">
              <a:schemeClr val="tx1">
                <a:alpha val="2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sz="1600"/>
          </a:p>
        </p:txBody>
      </p:sp>
      <p:sp>
        <p:nvSpPr>
          <p:cNvPr id="10" name="TextBox 13"/>
          <p:cNvSpPr txBox="1"/>
          <p:nvPr/>
        </p:nvSpPr>
        <p:spPr>
          <a:xfrm>
            <a:off x="935013" y="314204"/>
            <a:ext cx="3004185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en-US" altLang="zh-CN" b="1">
                <a:sym typeface="+mn-ea"/>
              </a:rPr>
              <a:t> </a:t>
            </a:r>
            <a:r>
              <a:rPr lang="en-US" altLang="zh-CN" sz="2800" b="1">
                <a:sym typeface="+mn-ea"/>
              </a:rPr>
              <a:t>4</a:t>
            </a:r>
            <a:r>
              <a:rPr lang="en-US" altLang="zh-CN" sz="2800" b="1">
                <a:sym typeface="+mn-ea"/>
              </a:rPr>
              <a:t>.Methodology</a:t>
            </a:r>
            <a:endParaRPr lang="en-US" altLang="zh-CN" sz="2800" b="1">
              <a:sym typeface="+mn-ea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788670" y="1029970"/>
            <a:ext cx="5612130" cy="3987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sz="2000" b="1"/>
              <a:t>4.3. Quality assessment</a:t>
            </a:r>
            <a:endParaRPr sz="2000" b="1"/>
          </a:p>
        </p:txBody>
      </p:sp>
      <p:pic>
        <p:nvPicPr>
          <p:cNvPr id="12" name="图片 1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546475" y="1706880"/>
            <a:ext cx="5098415" cy="3838575"/>
          </a:xfrm>
          <a:prstGeom prst="rect">
            <a:avLst/>
          </a:prstGeom>
        </p:spPr>
      </p:pic>
      <p:sp>
        <p:nvSpPr>
          <p:cNvPr id="13" name="文本框 12"/>
          <p:cNvSpPr txBox="1"/>
          <p:nvPr/>
        </p:nvSpPr>
        <p:spPr>
          <a:xfrm>
            <a:off x="0" y="5822950"/>
            <a:ext cx="12191365" cy="42989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ctr"/>
            <a:r>
              <a:rPr lang="zh-CN" altLang="en-US" sz="2200">
                <a:latin typeface="Times New Roman" panose="02020603050405020304" pitchFamily="18" charset="0"/>
                <a:cs typeface="Times New Roman" panose="02020603050405020304" pitchFamily="18" charset="0"/>
              </a:rPr>
              <a:t>(a) Stages of the search process and number of selected studies in each stage.</a:t>
            </a:r>
            <a:endParaRPr lang="zh-CN" altLang="en-US" sz="22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/>
    </mc:Choice>
    <mc:Fallback>
      <p:transition spd="slow"/>
    </mc:Fallback>
  </mc:AlternateContent>
  <p:timing>
    <p:tnLst>
      <p:par>
        <p:cTn id="1" dur="indefinite" restart="never" nodeType="tmRoot"/>
      </p:par>
    </p:tnLst>
    <p:bldLst>
      <p:bldP spid="4" grpId="0" bldLvl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直接连接符 2"/>
          <p:cNvCxnSpPr/>
          <p:nvPr/>
        </p:nvCxnSpPr>
        <p:spPr>
          <a:xfrm flipV="1">
            <a:off x="580821" y="790650"/>
            <a:ext cx="10698961" cy="4534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Freeform 6"/>
          <p:cNvSpPr>
            <a:spLocks noEditPoints="1"/>
          </p:cNvSpPr>
          <p:nvPr/>
        </p:nvSpPr>
        <p:spPr bwMode="auto">
          <a:xfrm>
            <a:off x="11279782" y="363136"/>
            <a:ext cx="425905" cy="427514"/>
          </a:xfrm>
          <a:custGeom>
            <a:avLst/>
            <a:gdLst>
              <a:gd name="T0" fmla="*/ 760 w 1905"/>
              <a:gd name="T1" fmla="*/ 1455 h 1912"/>
              <a:gd name="T2" fmla="*/ 448 w 1905"/>
              <a:gd name="T3" fmla="*/ 1143 h 1912"/>
              <a:gd name="T4" fmla="*/ 529 w 1905"/>
              <a:gd name="T5" fmla="*/ 1061 h 1912"/>
              <a:gd name="T6" fmla="*/ 841 w 1905"/>
              <a:gd name="T7" fmla="*/ 1374 h 1912"/>
              <a:gd name="T8" fmla="*/ 1802 w 1905"/>
              <a:gd name="T9" fmla="*/ 108 h 1912"/>
              <a:gd name="T10" fmla="*/ 748 w 1905"/>
              <a:gd name="T11" fmla="*/ 785 h 1912"/>
              <a:gd name="T12" fmla="*/ 55 w 1905"/>
              <a:gd name="T13" fmla="*/ 1737 h 1912"/>
              <a:gd name="T14" fmla="*/ 173 w 1905"/>
              <a:gd name="T15" fmla="*/ 1854 h 1912"/>
              <a:gd name="T16" fmla="*/ 1124 w 1905"/>
              <a:gd name="T17" fmla="*/ 1161 h 1912"/>
              <a:gd name="T18" fmla="*/ 1802 w 1905"/>
              <a:gd name="T19" fmla="*/ 108 h 1912"/>
              <a:gd name="T20" fmla="*/ 110 w 1905"/>
              <a:gd name="T21" fmla="*/ 1803 h 1912"/>
              <a:gd name="T22" fmla="*/ 0 w 1905"/>
              <a:gd name="T23" fmla="*/ 1912 h 1912"/>
              <a:gd name="T24" fmla="*/ 1758 w 1905"/>
              <a:gd name="T25" fmla="*/ 368 h 1912"/>
              <a:gd name="T26" fmla="*/ 1544 w 1905"/>
              <a:gd name="T27" fmla="*/ 153 h 1912"/>
              <a:gd name="T28" fmla="*/ 786 w 1905"/>
              <a:gd name="T29" fmla="*/ 513 h 19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1905" h="1912">
                <a:moveTo>
                  <a:pt x="760" y="1455"/>
                </a:moveTo>
                <a:cubicBezTo>
                  <a:pt x="448" y="1143"/>
                  <a:pt x="448" y="1143"/>
                  <a:pt x="448" y="1143"/>
                </a:cubicBezTo>
                <a:moveTo>
                  <a:pt x="529" y="1061"/>
                </a:moveTo>
                <a:cubicBezTo>
                  <a:pt x="841" y="1374"/>
                  <a:pt x="841" y="1374"/>
                  <a:pt x="841" y="1374"/>
                </a:cubicBezTo>
                <a:moveTo>
                  <a:pt x="1802" y="108"/>
                </a:moveTo>
                <a:cubicBezTo>
                  <a:pt x="1698" y="4"/>
                  <a:pt x="1226" y="307"/>
                  <a:pt x="748" y="785"/>
                </a:cubicBezTo>
                <a:cubicBezTo>
                  <a:pt x="364" y="1169"/>
                  <a:pt x="94" y="1548"/>
                  <a:pt x="55" y="1737"/>
                </a:cubicBezTo>
                <a:cubicBezTo>
                  <a:pt x="173" y="1854"/>
                  <a:pt x="173" y="1854"/>
                  <a:pt x="173" y="1854"/>
                </a:cubicBezTo>
                <a:cubicBezTo>
                  <a:pt x="361" y="1815"/>
                  <a:pt x="740" y="1545"/>
                  <a:pt x="1124" y="1161"/>
                </a:cubicBezTo>
                <a:cubicBezTo>
                  <a:pt x="1602" y="683"/>
                  <a:pt x="1905" y="212"/>
                  <a:pt x="1802" y="108"/>
                </a:cubicBezTo>
                <a:close/>
                <a:moveTo>
                  <a:pt x="110" y="1803"/>
                </a:moveTo>
                <a:cubicBezTo>
                  <a:pt x="0" y="1912"/>
                  <a:pt x="0" y="1912"/>
                  <a:pt x="0" y="1912"/>
                </a:cubicBezTo>
                <a:moveTo>
                  <a:pt x="1758" y="368"/>
                </a:moveTo>
                <a:cubicBezTo>
                  <a:pt x="1758" y="368"/>
                  <a:pt x="1643" y="253"/>
                  <a:pt x="1544" y="153"/>
                </a:cubicBezTo>
                <a:cubicBezTo>
                  <a:pt x="1544" y="153"/>
                  <a:pt x="1319" y="0"/>
                  <a:pt x="786" y="513"/>
                </a:cubicBezTo>
              </a:path>
            </a:pathLst>
          </a:custGeom>
          <a:noFill/>
          <a:ln w="12700" cap="rnd">
            <a:solidFill>
              <a:srgbClr val="002060"/>
            </a:solidFill>
            <a:prstDash val="solid"/>
            <a:rou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9" name="Oval 17"/>
          <p:cNvSpPr>
            <a:spLocks noChangeArrowheads="1"/>
          </p:cNvSpPr>
          <p:nvPr/>
        </p:nvSpPr>
        <p:spPr bwMode="auto">
          <a:xfrm>
            <a:off x="692768" y="474223"/>
            <a:ext cx="204812" cy="205504"/>
          </a:xfrm>
          <a:prstGeom prst="ellipse">
            <a:avLst/>
          </a:prstGeom>
          <a:gradFill flip="none" rotWithShape="1">
            <a:gsLst>
              <a:gs pos="0">
                <a:srgbClr val="2F416F"/>
              </a:gs>
              <a:gs pos="100000">
                <a:srgbClr val="000B3F"/>
              </a:gs>
            </a:gsLst>
            <a:lin ang="13500000" scaled="1"/>
            <a:tileRect/>
          </a:gradFill>
          <a:ln w="19050">
            <a:solidFill>
              <a:srgbClr val="002060"/>
            </a:solidFill>
          </a:ln>
          <a:effectLst>
            <a:outerShdw blurRad="152400" dist="114300" dir="2700000" sx="90000" sy="90000" algn="tl" rotWithShape="0">
              <a:schemeClr val="tx1">
                <a:alpha val="2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sz="1600"/>
          </a:p>
        </p:txBody>
      </p:sp>
      <p:sp>
        <p:nvSpPr>
          <p:cNvPr id="10" name="TextBox 13"/>
          <p:cNvSpPr txBox="1"/>
          <p:nvPr/>
        </p:nvSpPr>
        <p:spPr>
          <a:xfrm>
            <a:off x="935013" y="314204"/>
            <a:ext cx="3004185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en-US" altLang="zh-CN" b="1">
                <a:sym typeface="+mn-ea"/>
              </a:rPr>
              <a:t> </a:t>
            </a:r>
            <a:r>
              <a:rPr lang="en-US" altLang="zh-CN" sz="2800" b="1">
                <a:sym typeface="+mn-ea"/>
              </a:rPr>
              <a:t>4</a:t>
            </a:r>
            <a:r>
              <a:rPr lang="en-US" altLang="zh-CN" sz="2800" b="1">
                <a:sym typeface="+mn-ea"/>
              </a:rPr>
              <a:t>.Methodology</a:t>
            </a:r>
            <a:endParaRPr lang="en-US" altLang="zh-CN" sz="2800" b="1">
              <a:sym typeface="+mn-ea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788670" y="1029970"/>
            <a:ext cx="5612130" cy="3987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sz="2000" b="1"/>
              <a:t>4.3. Quality assessment</a:t>
            </a:r>
            <a:endParaRPr sz="2000" b="1"/>
          </a:p>
        </p:txBody>
      </p:sp>
      <p:sp>
        <p:nvSpPr>
          <p:cNvPr id="13" name="文本框 12"/>
          <p:cNvSpPr txBox="1"/>
          <p:nvPr/>
        </p:nvSpPr>
        <p:spPr>
          <a:xfrm>
            <a:off x="0" y="5822950"/>
            <a:ext cx="12191365" cy="42989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ctr"/>
            <a:r>
              <a:rPr lang="zh-CN" altLang="en-US" sz="2200">
                <a:latin typeface="Times New Roman" panose="02020603050405020304" pitchFamily="18" charset="0"/>
                <a:cs typeface="Times New Roman" panose="02020603050405020304" pitchFamily="18" charset="0"/>
              </a:rPr>
              <a:t>(b) The 181 included papers from the collection of 387 papers published in SOFTVIS/VISSOFT venues.</a:t>
            </a:r>
            <a:endParaRPr lang="zh-CN" altLang="en-US" sz="22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646805" y="1617345"/>
            <a:ext cx="4449445" cy="391985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/>
    </mc:Choice>
    <mc:Fallback>
      <p:transition spd="slow"/>
    </mc:Fallback>
  </mc:AlternateContent>
  <p:timing>
    <p:tnLst>
      <p:par>
        <p:cTn id="1" dur="indefinite" restart="never" nodeType="tmRoot"/>
      </p:par>
    </p:tnLst>
    <p:bldLst>
      <p:bldP spid="4" grpId="0" bldLvl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直接连接符 2"/>
          <p:cNvCxnSpPr/>
          <p:nvPr/>
        </p:nvCxnSpPr>
        <p:spPr>
          <a:xfrm flipV="1">
            <a:off x="580821" y="790650"/>
            <a:ext cx="10698961" cy="4534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Freeform 6"/>
          <p:cNvSpPr>
            <a:spLocks noEditPoints="1"/>
          </p:cNvSpPr>
          <p:nvPr/>
        </p:nvSpPr>
        <p:spPr bwMode="auto">
          <a:xfrm>
            <a:off x="11279782" y="363136"/>
            <a:ext cx="425905" cy="427514"/>
          </a:xfrm>
          <a:custGeom>
            <a:avLst/>
            <a:gdLst>
              <a:gd name="T0" fmla="*/ 760 w 1905"/>
              <a:gd name="T1" fmla="*/ 1455 h 1912"/>
              <a:gd name="T2" fmla="*/ 448 w 1905"/>
              <a:gd name="T3" fmla="*/ 1143 h 1912"/>
              <a:gd name="T4" fmla="*/ 529 w 1905"/>
              <a:gd name="T5" fmla="*/ 1061 h 1912"/>
              <a:gd name="T6" fmla="*/ 841 w 1905"/>
              <a:gd name="T7" fmla="*/ 1374 h 1912"/>
              <a:gd name="T8" fmla="*/ 1802 w 1905"/>
              <a:gd name="T9" fmla="*/ 108 h 1912"/>
              <a:gd name="T10" fmla="*/ 748 w 1905"/>
              <a:gd name="T11" fmla="*/ 785 h 1912"/>
              <a:gd name="T12" fmla="*/ 55 w 1905"/>
              <a:gd name="T13" fmla="*/ 1737 h 1912"/>
              <a:gd name="T14" fmla="*/ 173 w 1905"/>
              <a:gd name="T15" fmla="*/ 1854 h 1912"/>
              <a:gd name="T16" fmla="*/ 1124 w 1905"/>
              <a:gd name="T17" fmla="*/ 1161 h 1912"/>
              <a:gd name="T18" fmla="*/ 1802 w 1905"/>
              <a:gd name="T19" fmla="*/ 108 h 1912"/>
              <a:gd name="T20" fmla="*/ 110 w 1905"/>
              <a:gd name="T21" fmla="*/ 1803 h 1912"/>
              <a:gd name="T22" fmla="*/ 0 w 1905"/>
              <a:gd name="T23" fmla="*/ 1912 h 1912"/>
              <a:gd name="T24" fmla="*/ 1758 w 1905"/>
              <a:gd name="T25" fmla="*/ 368 h 1912"/>
              <a:gd name="T26" fmla="*/ 1544 w 1905"/>
              <a:gd name="T27" fmla="*/ 153 h 1912"/>
              <a:gd name="T28" fmla="*/ 786 w 1905"/>
              <a:gd name="T29" fmla="*/ 513 h 19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1905" h="1912">
                <a:moveTo>
                  <a:pt x="760" y="1455"/>
                </a:moveTo>
                <a:cubicBezTo>
                  <a:pt x="448" y="1143"/>
                  <a:pt x="448" y="1143"/>
                  <a:pt x="448" y="1143"/>
                </a:cubicBezTo>
                <a:moveTo>
                  <a:pt x="529" y="1061"/>
                </a:moveTo>
                <a:cubicBezTo>
                  <a:pt x="841" y="1374"/>
                  <a:pt x="841" y="1374"/>
                  <a:pt x="841" y="1374"/>
                </a:cubicBezTo>
                <a:moveTo>
                  <a:pt x="1802" y="108"/>
                </a:moveTo>
                <a:cubicBezTo>
                  <a:pt x="1698" y="4"/>
                  <a:pt x="1226" y="307"/>
                  <a:pt x="748" y="785"/>
                </a:cubicBezTo>
                <a:cubicBezTo>
                  <a:pt x="364" y="1169"/>
                  <a:pt x="94" y="1548"/>
                  <a:pt x="55" y="1737"/>
                </a:cubicBezTo>
                <a:cubicBezTo>
                  <a:pt x="173" y="1854"/>
                  <a:pt x="173" y="1854"/>
                  <a:pt x="173" y="1854"/>
                </a:cubicBezTo>
                <a:cubicBezTo>
                  <a:pt x="361" y="1815"/>
                  <a:pt x="740" y="1545"/>
                  <a:pt x="1124" y="1161"/>
                </a:cubicBezTo>
                <a:cubicBezTo>
                  <a:pt x="1602" y="683"/>
                  <a:pt x="1905" y="212"/>
                  <a:pt x="1802" y="108"/>
                </a:cubicBezTo>
                <a:close/>
                <a:moveTo>
                  <a:pt x="110" y="1803"/>
                </a:moveTo>
                <a:cubicBezTo>
                  <a:pt x="0" y="1912"/>
                  <a:pt x="0" y="1912"/>
                  <a:pt x="0" y="1912"/>
                </a:cubicBezTo>
                <a:moveTo>
                  <a:pt x="1758" y="368"/>
                </a:moveTo>
                <a:cubicBezTo>
                  <a:pt x="1758" y="368"/>
                  <a:pt x="1643" y="253"/>
                  <a:pt x="1544" y="153"/>
                </a:cubicBezTo>
                <a:cubicBezTo>
                  <a:pt x="1544" y="153"/>
                  <a:pt x="1319" y="0"/>
                  <a:pt x="786" y="513"/>
                </a:cubicBezTo>
              </a:path>
            </a:pathLst>
          </a:custGeom>
          <a:noFill/>
          <a:ln w="12700" cap="rnd">
            <a:solidFill>
              <a:srgbClr val="002060"/>
            </a:solidFill>
            <a:prstDash val="solid"/>
            <a:rou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9" name="Oval 17"/>
          <p:cNvSpPr>
            <a:spLocks noChangeArrowheads="1"/>
          </p:cNvSpPr>
          <p:nvPr/>
        </p:nvSpPr>
        <p:spPr bwMode="auto">
          <a:xfrm>
            <a:off x="692768" y="474223"/>
            <a:ext cx="204812" cy="205504"/>
          </a:xfrm>
          <a:prstGeom prst="ellipse">
            <a:avLst/>
          </a:prstGeom>
          <a:gradFill flip="none" rotWithShape="1">
            <a:gsLst>
              <a:gs pos="0">
                <a:srgbClr val="2F416F"/>
              </a:gs>
              <a:gs pos="100000">
                <a:srgbClr val="000B3F"/>
              </a:gs>
            </a:gsLst>
            <a:lin ang="13500000" scaled="1"/>
            <a:tileRect/>
          </a:gradFill>
          <a:ln w="19050">
            <a:solidFill>
              <a:srgbClr val="002060"/>
            </a:solidFill>
          </a:ln>
          <a:effectLst>
            <a:outerShdw blurRad="152400" dist="114300" dir="2700000" sx="90000" sy="90000" algn="tl" rotWithShape="0">
              <a:schemeClr val="tx1">
                <a:alpha val="2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sz="1600"/>
          </a:p>
        </p:txBody>
      </p:sp>
      <p:sp>
        <p:nvSpPr>
          <p:cNvPr id="10" name="TextBox 13"/>
          <p:cNvSpPr txBox="1"/>
          <p:nvPr/>
        </p:nvSpPr>
        <p:spPr>
          <a:xfrm>
            <a:off x="935013" y="314204"/>
            <a:ext cx="3004185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en-US" altLang="zh-CN" b="1">
                <a:sym typeface="+mn-ea"/>
              </a:rPr>
              <a:t> </a:t>
            </a:r>
            <a:r>
              <a:rPr lang="en-US" altLang="zh-CN" sz="2800" b="1">
                <a:sym typeface="+mn-ea"/>
              </a:rPr>
              <a:t>4</a:t>
            </a:r>
            <a:r>
              <a:rPr lang="en-US" altLang="zh-CN" sz="2800" b="1">
                <a:sym typeface="+mn-ea"/>
              </a:rPr>
              <a:t>.Methodology</a:t>
            </a:r>
            <a:endParaRPr lang="en-US" altLang="zh-CN" sz="2800" b="1">
              <a:sym typeface="+mn-ea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788670" y="1029970"/>
            <a:ext cx="5612130" cy="3987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sz="2000" b="1"/>
              <a:t>4.3. Quality assessment</a:t>
            </a:r>
            <a:endParaRPr sz="2000" b="1"/>
          </a:p>
        </p:txBody>
      </p:sp>
      <p:sp>
        <p:nvSpPr>
          <p:cNvPr id="13" name="文本框 12"/>
          <p:cNvSpPr txBox="1"/>
          <p:nvPr/>
        </p:nvSpPr>
        <p:spPr>
          <a:xfrm>
            <a:off x="0" y="5822950"/>
            <a:ext cx="12191365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ctr"/>
            <a:r>
              <a:rPr lang="zh-CN" altLang="en-US"/>
              <a:t>(c) Classification of the 181 SOFTVIS/VISSOFT full papers by type.</a:t>
            </a:r>
            <a:endParaRPr lang="zh-CN" altLang="en-US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129280" y="1694815"/>
            <a:ext cx="5602605" cy="366776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/>
    </mc:Choice>
    <mc:Fallback>
      <p:transition spd="slow"/>
    </mc:Fallback>
  </mc:AlternateContent>
  <p:timing>
    <p:tnLst>
      <p:par>
        <p:cTn id="1" dur="indefinite" restart="never" nodeType="tmRoot"/>
      </p:par>
    </p:tnLst>
    <p:bldLst>
      <p:bldP spid="4" grpId="0" bldLvl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直接连接符 2"/>
          <p:cNvCxnSpPr/>
          <p:nvPr/>
        </p:nvCxnSpPr>
        <p:spPr>
          <a:xfrm flipV="1">
            <a:off x="580821" y="790650"/>
            <a:ext cx="10698961" cy="4534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Freeform 6"/>
          <p:cNvSpPr>
            <a:spLocks noEditPoints="1"/>
          </p:cNvSpPr>
          <p:nvPr/>
        </p:nvSpPr>
        <p:spPr bwMode="auto">
          <a:xfrm>
            <a:off x="11279782" y="363136"/>
            <a:ext cx="425905" cy="427514"/>
          </a:xfrm>
          <a:custGeom>
            <a:avLst/>
            <a:gdLst>
              <a:gd name="T0" fmla="*/ 760 w 1905"/>
              <a:gd name="T1" fmla="*/ 1455 h 1912"/>
              <a:gd name="T2" fmla="*/ 448 w 1905"/>
              <a:gd name="T3" fmla="*/ 1143 h 1912"/>
              <a:gd name="T4" fmla="*/ 529 w 1905"/>
              <a:gd name="T5" fmla="*/ 1061 h 1912"/>
              <a:gd name="T6" fmla="*/ 841 w 1905"/>
              <a:gd name="T7" fmla="*/ 1374 h 1912"/>
              <a:gd name="T8" fmla="*/ 1802 w 1905"/>
              <a:gd name="T9" fmla="*/ 108 h 1912"/>
              <a:gd name="T10" fmla="*/ 748 w 1905"/>
              <a:gd name="T11" fmla="*/ 785 h 1912"/>
              <a:gd name="T12" fmla="*/ 55 w 1905"/>
              <a:gd name="T13" fmla="*/ 1737 h 1912"/>
              <a:gd name="T14" fmla="*/ 173 w 1905"/>
              <a:gd name="T15" fmla="*/ 1854 h 1912"/>
              <a:gd name="T16" fmla="*/ 1124 w 1905"/>
              <a:gd name="T17" fmla="*/ 1161 h 1912"/>
              <a:gd name="T18" fmla="*/ 1802 w 1905"/>
              <a:gd name="T19" fmla="*/ 108 h 1912"/>
              <a:gd name="T20" fmla="*/ 110 w 1905"/>
              <a:gd name="T21" fmla="*/ 1803 h 1912"/>
              <a:gd name="T22" fmla="*/ 0 w 1905"/>
              <a:gd name="T23" fmla="*/ 1912 h 1912"/>
              <a:gd name="T24" fmla="*/ 1758 w 1905"/>
              <a:gd name="T25" fmla="*/ 368 h 1912"/>
              <a:gd name="T26" fmla="*/ 1544 w 1905"/>
              <a:gd name="T27" fmla="*/ 153 h 1912"/>
              <a:gd name="T28" fmla="*/ 786 w 1905"/>
              <a:gd name="T29" fmla="*/ 513 h 19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1905" h="1912">
                <a:moveTo>
                  <a:pt x="760" y="1455"/>
                </a:moveTo>
                <a:cubicBezTo>
                  <a:pt x="448" y="1143"/>
                  <a:pt x="448" y="1143"/>
                  <a:pt x="448" y="1143"/>
                </a:cubicBezTo>
                <a:moveTo>
                  <a:pt x="529" y="1061"/>
                </a:moveTo>
                <a:cubicBezTo>
                  <a:pt x="841" y="1374"/>
                  <a:pt x="841" y="1374"/>
                  <a:pt x="841" y="1374"/>
                </a:cubicBezTo>
                <a:moveTo>
                  <a:pt x="1802" y="108"/>
                </a:moveTo>
                <a:cubicBezTo>
                  <a:pt x="1698" y="4"/>
                  <a:pt x="1226" y="307"/>
                  <a:pt x="748" y="785"/>
                </a:cubicBezTo>
                <a:cubicBezTo>
                  <a:pt x="364" y="1169"/>
                  <a:pt x="94" y="1548"/>
                  <a:pt x="55" y="1737"/>
                </a:cubicBezTo>
                <a:cubicBezTo>
                  <a:pt x="173" y="1854"/>
                  <a:pt x="173" y="1854"/>
                  <a:pt x="173" y="1854"/>
                </a:cubicBezTo>
                <a:cubicBezTo>
                  <a:pt x="361" y="1815"/>
                  <a:pt x="740" y="1545"/>
                  <a:pt x="1124" y="1161"/>
                </a:cubicBezTo>
                <a:cubicBezTo>
                  <a:pt x="1602" y="683"/>
                  <a:pt x="1905" y="212"/>
                  <a:pt x="1802" y="108"/>
                </a:cubicBezTo>
                <a:close/>
                <a:moveTo>
                  <a:pt x="110" y="1803"/>
                </a:moveTo>
                <a:cubicBezTo>
                  <a:pt x="0" y="1912"/>
                  <a:pt x="0" y="1912"/>
                  <a:pt x="0" y="1912"/>
                </a:cubicBezTo>
                <a:moveTo>
                  <a:pt x="1758" y="368"/>
                </a:moveTo>
                <a:cubicBezTo>
                  <a:pt x="1758" y="368"/>
                  <a:pt x="1643" y="253"/>
                  <a:pt x="1544" y="153"/>
                </a:cubicBezTo>
                <a:cubicBezTo>
                  <a:pt x="1544" y="153"/>
                  <a:pt x="1319" y="0"/>
                  <a:pt x="786" y="513"/>
                </a:cubicBezTo>
              </a:path>
            </a:pathLst>
          </a:custGeom>
          <a:noFill/>
          <a:ln w="12700" cap="rnd">
            <a:solidFill>
              <a:srgbClr val="002060"/>
            </a:solidFill>
            <a:prstDash val="solid"/>
            <a:rou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9" name="Oval 17"/>
          <p:cNvSpPr>
            <a:spLocks noChangeArrowheads="1"/>
          </p:cNvSpPr>
          <p:nvPr/>
        </p:nvSpPr>
        <p:spPr bwMode="auto">
          <a:xfrm>
            <a:off x="692768" y="474223"/>
            <a:ext cx="204812" cy="205504"/>
          </a:xfrm>
          <a:prstGeom prst="ellipse">
            <a:avLst/>
          </a:prstGeom>
          <a:gradFill flip="none" rotWithShape="1">
            <a:gsLst>
              <a:gs pos="0">
                <a:srgbClr val="2F416F"/>
              </a:gs>
              <a:gs pos="100000">
                <a:srgbClr val="000B3F"/>
              </a:gs>
            </a:gsLst>
            <a:lin ang="13500000" scaled="1"/>
            <a:tileRect/>
          </a:gradFill>
          <a:ln w="19050">
            <a:solidFill>
              <a:srgbClr val="002060"/>
            </a:solidFill>
          </a:ln>
          <a:effectLst>
            <a:outerShdw blurRad="152400" dist="114300" dir="2700000" sx="90000" sy="90000" algn="tl" rotWithShape="0">
              <a:schemeClr val="tx1">
                <a:alpha val="2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sz="1600"/>
          </a:p>
        </p:txBody>
      </p:sp>
      <p:sp>
        <p:nvSpPr>
          <p:cNvPr id="10" name="TextBox 13"/>
          <p:cNvSpPr txBox="1"/>
          <p:nvPr/>
        </p:nvSpPr>
        <p:spPr>
          <a:xfrm>
            <a:off x="935013" y="314204"/>
            <a:ext cx="3004185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en-US" altLang="zh-CN" b="1">
                <a:sym typeface="+mn-ea"/>
              </a:rPr>
              <a:t> </a:t>
            </a:r>
            <a:r>
              <a:rPr lang="en-US" altLang="zh-CN" sz="2800" b="1">
                <a:sym typeface="+mn-ea"/>
              </a:rPr>
              <a:t>4</a:t>
            </a:r>
            <a:r>
              <a:rPr lang="en-US" altLang="zh-CN" sz="2800" b="1">
                <a:sym typeface="+mn-ea"/>
              </a:rPr>
              <a:t>.Methodology</a:t>
            </a:r>
            <a:endParaRPr lang="en-US" altLang="zh-CN" sz="2800" b="1">
              <a:sym typeface="+mn-ea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788670" y="1029970"/>
            <a:ext cx="5612130" cy="3987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sz="2000" b="1"/>
              <a:t>4.4. Data extraction</a:t>
            </a:r>
            <a:endParaRPr sz="2000" b="1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776855" y="2338705"/>
            <a:ext cx="6638290" cy="206819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/>
    </mc:Choice>
    <mc:Fallback>
      <p:transition spd="slow"/>
    </mc:Fallback>
  </mc:AlternateContent>
  <p:timing>
    <p:tnLst>
      <p:par>
        <p:cTn id="1" dur="indefinite" restart="never" nodeType="tmRoot"/>
      </p:par>
    </p:tnLst>
    <p:bldLst>
      <p:bldP spid="4" grpId="0" bldLvl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直接连接符 2"/>
          <p:cNvCxnSpPr/>
          <p:nvPr/>
        </p:nvCxnSpPr>
        <p:spPr>
          <a:xfrm flipV="1">
            <a:off x="580821" y="790650"/>
            <a:ext cx="10698961" cy="4534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Freeform 6"/>
          <p:cNvSpPr>
            <a:spLocks noEditPoints="1"/>
          </p:cNvSpPr>
          <p:nvPr/>
        </p:nvSpPr>
        <p:spPr bwMode="auto">
          <a:xfrm>
            <a:off x="11279782" y="363136"/>
            <a:ext cx="425905" cy="427514"/>
          </a:xfrm>
          <a:custGeom>
            <a:avLst/>
            <a:gdLst>
              <a:gd name="T0" fmla="*/ 760 w 1905"/>
              <a:gd name="T1" fmla="*/ 1455 h 1912"/>
              <a:gd name="T2" fmla="*/ 448 w 1905"/>
              <a:gd name="T3" fmla="*/ 1143 h 1912"/>
              <a:gd name="T4" fmla="*/ 529 w 1905"/>
              <a:gd name="T5" fmla="*/ 1061 h 1912"/>
              <a:gd name="T6" fmla="*/ 841 w 1905"/>
              <a:gd name="T7" fmla="*/ 1374 h 1912"/>
              <a:gd name="T8" fmla="*/ 1802 w 1905"/>
              <a:gd name="T9" fmla="*/ 108 h 1912"/>
              <a:gd name="T10" fmla="*/ 748 w 1905"/>
              <a:gd name="T11" fmla="*/ 785 h 1912"/>
              <a:gd name="T12" fmla="*/ 55 w 1905"/>
              <a:gd name="T13" fmla="*/ 1737 h 1912"/>
              <a:gd name="T14" fmla="*/ 173 w 1905"/>
              <a:gd name="T15" fmla="*/ 1854 h 1912"/>
              <a:gd name="T16" fmla="*/ 1124 w 1905"/>
              <a:gd name="T17" fmla="*/ 1161 h 1912"/>
              <a:gd name="T18" fmla="*/ 1802 w 1905"/>
              <a:gd name="T19" fmla="*/ 108 h 1912"/>
              <a:gd name="T20" fmla="*/ 110 w 1905"/>
              <a:gd name="T21" fmla="*/ 1803 h 1912"/>
              <a:gd name="T22" fmla="*/ 0 w 1905"/>
              <a:gd name="T23" fmla="*/ 1912 h 1912"/>
              <a:gd name="T24" fmla="*/ 1758 w 1905"/>
              <a:gd name="T25" fmla="*/ 368 h 1912"/>
              <a:gd name="T26" fmla="*/ 1544 w 1905"/>
              <a:gd name="T27" fmla="*/ 153 h 1912"/>
              <a:gd name="T28" fmla="*/ 786 w 1905"/>
              <a:gd name="T29" fmla="*/ 513 h 19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1905" h="1912">
                <a:moveTo>
                  <a:pt x="760" y="1455"/>
                </a:moveTo>
                <a:cubicBezTo>
                  <a:pt x="448" y="1143"/>
                  <a:pt x="448" y="1143"/>
                  <a:pt x="448" y="1143"/>
                </a:cubicBezTo>
                <a:moveTo>
                  <a:pt x="529" y="1061"/>
                </a:moveTo>
                <a:cubicBezTo>
                  <a:pt x="841" y="1374"/>
                  <a:pt x="841" y="1374"/>
                  <a:pt x="841" y="1374"/>
                </a:cubicBezTo>
                <a:moveTo>
                  <a:pt x="1802" y="108"/>
                </a:moveTo>
                <a:cubicBezTo>
                  <a:pt x="1698" y="4"/>
                  <a:pt x="1226" y="307"/>
                  <a:pt x="748" y="785"/>
                </a:cubicBezTo>
                <a:cubicBezTo>
                  <a:pt x="364" y="1169"/>
                  <a:pt x="94" y="1548"/>
                  <a:pt x="55" y="1737"/>
                </a:cubicBezTo>
                <a:cubicBezTo>
                  <a:pt x="173" y="1854"/>
                  <a:pt x="173" y="1854"/>
                  <a:pt x="173" y="1854"/>
                </a:cubicBezTo>
                <a:cubicBezTo>
                  <a:pt x="361" y="1815"/>
                  <a:pt x="740" y="1545"/>
                  <a:pt x="1124" y="1161"/>
                </a:cubicBezTo>
                <a:cubicBezTo>
                  <a:pt x="1602" y="683"/>
                  <a:pt x="1905" y="212"/>
                  <a:pt x="1802" y="108"/>
                </a:cubicBezTo>
                <a:close/>
                <a:moveTo>
                  <a:pt x="110" y="1803"/>
                </a:moveTo>
                <a:cubicBezTo>
                  <a:pt x="0" y="1912"/>
                  <a:pt x="0" y="1912"/>
                  <a:pt x="0" y="1912"/>
                </a:cubicBezTo>
                <a:moveTo>
                  <a:pt x="1758" y="368"/>
                </a:moveTo>
                <a:cubicBezTo>
                  <a:pt x="1758" y="368"/>
                  <a:pt x="1643" y="253"/>
                  <a:pt x="1544" y="153"/>
                </a:cubicBezTo>
                <a:cubicBezTo>
                  <a:pt x="1544" y="153"/>
                  <a:pt x="1319" y="0"/>
                  <a:pt x="786" y="513"/>
                </a:cubicBezTo>
              </a:path>
            </a:pathLst>
          </a:custGeom>
          <a:noFill/>
          <a:ln w="12700" cap="rnd">
            <a:solidFill>
              <a:srgbClr val="002060"/>
            </a:solidFill>
            <a:prstDash val="solid"/>
            <a:rou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9" name="Oval 17"/>
          <p:cNvSpPr>
            <a:spLocks noChangeArrowheads="1"/>
          </p:cNvSpPr>
          <p:nvPr/>
        </p:nvSpPr>
        <p:spPr bwMode="auto">
          <a:xfrm>
            <a:off x="692768" y="474223"/>
            <a:ext cx="204812" cy="205504"/>
          </a:xfrm>
          <a:prstGeom prst="ellipse">
            <a:avLst/>
          </a:prstGeom>
          <a:gradFill flip="none" rotWithShape="1">
            <a:gsLst>
              <a:gs pos="0">
                <a:srgbClr val="2F416F"/>
              </a:gs>
              <a:gs pos="100000">
                <a:srgbClr val="000B3F"/>
              </a:gs>
            </a:gsLst>
            <a:lin ang="13500000" scaled="1"/>
            <a:tileRect/>
          </a:gradFill>
          <a:ln w="19050">
            <a:solidFill>
              <a:srgbClr val="002060"/>
            </a:solidFill>
          </a:ln>
          <a:effectLst>
            <a:outerShdw blurRad="152400" dist="114300" dir="2700000" sx="90000" sy="90000" algn="tl" rotWithShape="0">
              <a:schemeClr val="tx1">
                <a:alpha val="2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sz="1600"/>
          </a:p>
        </p:txBody>
      </p:sp>
      <p:sp>
        <p:nvSpPr>
          <p:cNvPr id="10" name="TextBox 13"/>
          <p:cNvSpPr txBox="1"/>
          <p:nvPr/>
        </p:nvSpPr>
        <p:spPr>
          <a:xfrm>
            <a:off x="935013" y="314204"/>
            <a:ext cx="3004185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en-US" altLang="zh-CN" b="1">
                <a:sym typeface="+mn-ea"/>
              </a:rPr>
              <a:t> </a:t>
            </a:r>
            <a:r>
              <a:rPr lang="en-US" altLang="zh-CN" sz="2800" b="1">
                <a:sym typeface="+mn-ea"/>
              </a:rPr>
              <a:t>4</a:t>
            </a:r>
            <a:r>
              <a:rPr lang="en-US" altLang="zh-CN" sz="2800" b="1">
                <a:sym typeface="+mn-ea"/>
              </a:rPr>
              <a:t>.Methodology</a:t>
            </a:r>
            <a:endParaRPr lang="en-US" altLang="zh-CN" sz="2800" b="1">
              <a:sym typeface="+mn-ea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788670" y="1029970"/>
            <a:ext cx="5612130" cy="3987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sz="2000" b="1"/>
              <a:t>4.5. Selected studies</a:t>
            </a:r>
            <a:endParaRPr sz="2000" b="1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/>
    </mc:Choice>
    <mc:Fallback>
      <p:transition spd="slow"/>
    </mc:Fallback>
  </mc:AlternateContent>
  <p:timing>
    <p:tnLst>
      <p:par>
        <p:cTn id="1" dur="indefinite" restart="never" nodeType="tmRoot"/>
      </p:par>
    </p:tnLst>
    <p:bldLst>
      <p:bldP spid="4" grpId="0" bldLvl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直接连接符 2"/>
          <p:cNvCxnSpPr/>
          <p:nvPr/>
        </p:nvCxnSpPr>
        <p:spPr>
          <a:xfrm flipV="1">
            <a:off x="580821" y="790650"/>
            <a:ext cx="10698961" cy="4534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Freeform 6"/>
          <p:cNvSpPr>
            <a:spLocks noEditPoints="1"/>
          </p:cNvSpPr>
          <p:nvPr/>
        </p:nvSpPr>
        <p:spPr bwMode="auto">
          <a:xfrm>
            <a:off x="11279782" y="363136"/>
            <a:ext cx="425905" cy="427514"/>
          </a:xfrm>
          <a:custGeom>
            <a:avLst/>
            <a:gdLst>
              <a:gd name="T0" fmla="*/ 760 w 1905"/>
              <a:gd name="T1" fmla="*/ 1455 h 1912"/>
              <a:gd name="T2" fmla="*/ 448 w 1905"/>
              <a:gd name="T3" fmla="*/ 1143 h 1912"/>
              <a:gd name="T4" fmla="*/ 529 w 1905"/>
              <a:gd name="T5" fmla="*/ 1061 h 1912"/>
              <a:gd name="T6" fmla="*/ 841 w 1905"/>
              <a:gd name="T7" fmla="*/ 1374 h 1912"/>
              <a:gd name="T8" fmla="*/ 1802 w 1905"/>
              <a:gd name="T9" fmla="*/ 108 h 1912"/>
              <a:gd name="T10" fmla="*/ 748 w 1905"/>
              <a:gd name="T11" fmla="*/ 785 h 1912"/>
              <a:gd name="T12" fmla="*/ 55 w 1905"/>
              <a:gd name="T13" fmla="*/ 1737 h 1912"/>
              <a:gd name="T14" fmla="*/ 173 w 1905"/>
              <a:gd name="T15" fmla="*/ 1854 h 1912"/>
              <a:gd name="T16" fmla="*/ 1124 w 1905"/>
              <a:gd name="T17" fmla="*/ 1161 h 1912"/>
              <a:gd name="T18" fmla="*/ 1802 w 1905"/>
              <a:gd name="T19" fmla="*/ 108 h 1912"/>
              <a:gd name="T20" fmla="*/ 110 w 1905"/>
              <a:gd name="T21" fmla="*/ 1803 h 1912"/>
              <a:gd name="T22" fmla="*/ 0 w 1905"/>
              <a:gd name="T23" fmla="*/ 1912 h 1912"/>
              <a:gd name="T24" fmla="*/ 1758 w 1905"/>
              <a:gd name="T25" fmla="*/ 368 h 1912"/>
              <a:gd name="T26" fmla="*/ 1544 w 1905"/>
              <a:gd name="T27" fmla="*/ 153 h 1912"/>
              <a:gd name="T28" fmla="*/ 786 w 1905"/>
              <a:gd name="T29" fmla="*/ 513 h 19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1905" h="1912">
                <a:moveTo>
                  <a:pt x="760" y="1455"/>
                </a:moveTo>
                <a:cubicBezTo>
                  <a:pt x="448" y="1143"/>
                  <a:pt x="448" y="1143"/>
                  <a:pt x="448" y="1143"/>
                </a:cubicBezTo>
                <a:moveTo>
                  <a:pt x="529" y="1061"/>
                </a:moveTo>
                <a:cubicBezTo>
                  <a:pt x="841" y="1374"/>
                  <a:pt x="841" y="1374"/>
                  <a:pt x="841" y="1374"/>
                </a:cubicBezTo>
                <a:moveTo>
                  <a:pt x="1802" y="108"/>
                </a:moveTo>
                <a:cubicBezTo>
                  <a:pt x="1698" y="4"/>
                  <a:pt x="1226" y="307"/>
                  <a:pt x="748" y="785"/>
                </a:cubicBezTo>
                <a:cubicBezTo>
                  <a:pt x="364" y="1169"/>
                  <a:pt x="94" y="1548"/>
                  <a:pt x="55" y="1737"/>
                </a:cubicBezTo>
                <a:cubicBezTo>
                  <a:pt x="173" y="1854"/>
                  <a:pt x="173" y="1854"/>
                  <a:pt x="173" y="1854"/>
                </a:cubicBezTo>
                <a:cubicBezTo>
                  <a:pt x="361" y="1815"/>
                  <a:pt x="740" y="1545"/>
                  <a:pt x="1124" y="1161"/>
                </a:cubicBezTo>
                <a:cubicBezTo>
                  <a:pt x="1602" y="683"/>
                  <a:pt x="1905" y="212"/>
                  <a:pt x="1802" y="108"/>
                </a:cubicBezTo>
                <a:close/>
                <a:moveTo>
                  <a:pt x="110" y="1803"/>
                </a:moveTo>
                <a:cubicBezTo>
                  <a:pt x="0" y="1912"/>
                  <a:pt x="0" y="1912"/>
                  <a:pt x="0" y="1912"/>
                </a:cubicBezTo>
                <a:moveTo>
                  <a:pt x="1758" y="368"/>
                </a:moveTo>
                <a:cubicBezTo>
                  <a:pt x="1758" y="368"/>
                  <a:pt x="1643" y="253"/>
                  <a:pt x="1544" y="153"/>
                </a:cubicBezTo>
                <a:cubicBezTo>
                  <a:pt x="1544" y="153"/>
                  <a:pt x="1319" y="0"/>
                  <a:pt x="786" y="513"/>
                </a:cubicBezTo>
              </a:path>
            </a:pathLst>
          </a:custGeom>
          <a:noFill/>
          <a:ln w="12700" cap="rnd">
            <a:solidFill>
              <a:srgbClr val="002060"/>
            </a:solidFill>
            <a:prstDash val="solid"/>
            <a:rou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9" name="Oval 17"/>
          <p:cNvSpPr>
            <a:spLocks noChangeArrowheads="1"/>
          </p:cNvSpPr>
          <p:nvPr/>
        </p:nvSpPr>
        <p:spPr bwMode="auto">
          <a:xfrm>
            <a:off x="692768" y="474223"/>
            <a:ext cx="204812" cy="205504"/>
          </a:xfrm>
          <a:prstGeom prst="ellipse">
            <a:avLst/>
          </a:prstGeom>
          <a:gradFill flip="none" rotWithShape="1">
            <a:gsLst>
              <a:gs pos="0">
                <a:srgbClr val="2F416F"/>
              </a:gs>
              <a:gs pos="100000">
                <a:srgbClr val="000B3F"/>
              </a:gs>
            </a:gsLst>
            <a:lin ang="13500000" scaled="1"/>
            <a:tileRect/>
          </a:gradFill>
          <a:ln w="19050">
            <a:solidFill>
              <a:srgbClr val="002060"/>
            </a:solidFill>
          </a:ln>
          <a:effectLst>
            <a:outerShdw blurRad="152400" dist="114300" dir="2700000" sx="90000" sy="90000" algn="tl" rotWithShape="0">
              <a:schemeClr val="tx1">
                <a:alpha val="2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sz="1600"/>
          </a:p>
        </p:txBody>
      </p:sp>
      <p:sp>
        <p:nvSpPr>
          <p:cNvPr id="10" name="TextBox 13"/>
          <p:cNvSpPr txBox="1"/>
          <p:nvPr/>
        </p:nvSpPr>
        <p:spPr>
          <a:xfrm>
            <a:off x="935013" y="314204"/>
            <a:ext cx="1850390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en-US" altLang="zh-CN" b="1">
                <a:sym typeface="+mn-ea"/>
              </a:rPr>
              <a:t> </a:t>
            </a:r>
            <a:r>
              <a:rPr lang="en-US" altLang="zh-CN" sz="2800" b="1">
                <a:sym typeface="+mn-ea"/>
              </a:rPr>
              <a:t>5</a:t>
            </a:r>
            <a:r>
              <a:rPr lang="en-US" altLang="zh-CN" sz="2800" b="1">
                <a:sym typeface="+mn-ea"/>
              </a:rPr>
              <a:t>.Results</a:t>
            </a:r>
            <a:endParaRPr lang="en-US" altLang="zh-CN" sz="2800" b="1">
              <a:sym typeface="+mn-ea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934335" y="1789430"/>
            <a:ext cx="6323965" cy="3957320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788670" y="5925820"/>
            <a:ext cx="10178415" cy="76835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ctr"/>
            <a:r>
              <a:rPr lang="zh-CN" altLang="en-US" sz="2200">
                <a:latin typeface="Times New Roman" panose="02020603050405020304" pitchFamily="18" charset="0"/>
                <a:cs typeface="Times New Roman" panose="02020603050405020304" pitchFamily="18" charset="0"/>
              </a:rPr>
              <a:t>Figure 2: The distribution of the 181 included papers categorized by paper types and research strategy used to evaluate software visualization approaches.</a:t>
            </a:r>
            <a:endParaRPr lang="zh-CN" altLang="en-US" sz="22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/>
    </mc:Choice>
    <mc:Fallback>
      <p:transition spd="slow"/>
    </mc:Fallback>
  </mc:AlternateContent>
  <p:timing>
    <p:tnLst>
      <p:par>
        <p:cTn id="1" dur="indefinite" restart="never" nodeType="tmRoot"/>
      </p:par>
    </p:tnLst>
    <p:bldLst>
      <p:bldP spid="4" grpId="0" bldLvl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直接连接符 2"/>
          <p:cNvCxnSpPr/>
          <p:nvPr/>
        </p:nvCxnSpPr>
        <p:spPr>
          <a:xfrm flipV="1">
            <a:off x="580821" y="790650"/>
            <a:ext cx="10698961" cy="4534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Freeform 6"/>
          <p:cNvSpPr>
            <a:spLocks noEditPoints="1"/>
          </p:cNvSpPr>
          <p:nvPr/>
        </p:nvSpPr>
        <p:spPr bwMode="auto">
          <a:xfrm>
            <a:off x="11279782" y="363136"/>
            <a:ext cx="425905" cy="427514"/>
          </a:xfrm>
          <a:custGeom>
            <a:avLst/>
            <a:gdLst>
              <a:gd name="T0" fmla="*/ 760 w 1905"/>
              <a:gd name="T1" fmla="*/ 1455 h 1912"/>
              <a:gd name="T2" fmla="*/ 448 w 1905"/>
              <a:gd name="T3" fmla="*/ 1143 h 1912"/>
              <a:gd name="T4" fmla="*/ 529 w 1905"/>
              <a:gd name="T5" fmla="*/ 1061 h 1912"/>
              <a:gd name="T6" fmla="*/ 841 w 1905"/>
              <a:gd name="T7" fmla="*/ 1374 h 1912"/>
              <a:gd name="T8" fmla="*/ 1802 w 1905"/>
              <a:gd name="T9" fmla="*/ 108 h 1912"/>
              <a:gd name="T10" fmla="*/ 748 w 1905"/>
              <a:gd name="T11" fmla="*/ 785 h 1912"/>
              <a:gd name="T12" fmla="*/ 55 w 1905"/>
              <a:gd name="T13" fmla="*/ 1737 h 1912"/>
              <a:gd name="T14" fmla="*/ 173 w 1905"/>
              <a:gd name="T15" fmla="*/ 1854 h 1912"/>
              <a:gd name="T16" fmla="*/ 1124 w 1905"/>
              <a:gd name="T17" fmla="*/ 1161 h 1912"/>
              <a:gd name="T18" fmla="*/ 1802 w 1905"/>
              <a:gd name="T19" fmla="*/ 108 h 1912"/>
              <a:gd name="T20" fmla="*/ 110 w 1905"/>
              <a:gd name="T21" fmla="*/ 1803 h 1912"/>
              <a:gd name="T22" fmla="*/ 0 w 1905"/>
              <a:gd name="T23" fmla="*/ 1912 h 1912"/>
              <a:gd name="T24" fmla="*/ 1758 w 1905"/>
              <a:gd name="T25" fmla="*/ 368 h 1912"/>
              <a:gd name="T26" fmla="*/ 1544 w 1905"/>
              <a:gd name="T27" fmla="*/ 153 h 1912"/>
              <a:gd name="T28" fmla="*/ 786 w 1905"/>
              <a:gd name="T29" fmla="*/ 513 h 19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1905" h="1912">
                <a:moveTo>
                  <a:pt x="760" y="1455"/>
                </a:moveTo>
                <a:cubicBezTo>
                  <a:pt x="448" y="1143"/>
                  <a:pt x="448" y="1143"/>
                  <a:pt x="448" y="1143"/>
                </a:cubicBezTo>
                <a:moveTo>
                  <a:pt x="529" y="1061"/>
                </a:moveTo>
                <a:cubicBezTo>
                  <a:pt x="841" y="1374"/>
                  <a:pt x="841" y="1374"/>
                  <a:pt x="841" y="1374"/>
                </a:cubicBezTo>
                <a:moveTo>
                  <a:pt x="1802" y="108"/>
                </a:moveTo>
                <a:cubicBezTo>
                  <a:pt x="1698" y="4"/>
                  <a:pt x="1226" y="307"/>
                  <a:pt x="748" y="785"/>
                </a:cubicBezTo>
                <a:cubicBezTo>
                  <a:pt x="364" y="1169"/>
                  <a:pt x="94" y="1548"/>
                  <a:pt x="55" y="1737"/>
                </a:cubicBezTo>
                <a:cubicBezTo>
                  <a:pt x="173" y="1854"/>
                  <a:pt x="173" y="1854"/>
                  <a:pt x="173" y="1854"/>
                </a:cubicBezTo>
                <a:cubicBezTo>
                  <a:pt x="361" y="1815"/>
                  <a:pt x="740" y="1545"/>
                  <a:pt x="1124" y="1161"/>
                </a:cubicBezTo>
                <a:cubicBezTo>
                  <a:pt x="1602" y="683"/>
                  <a:pt x="1905" y="212"/>
                  <a:pt x="1802" y="108"/>
                </a:cubicBezTo>
                <a:close/>
                <a:moveTo>
                  <a:pt x="110" y="1803"/>
                </a:moveTo>
                <a:cubicBezTo>
                  <a:pt x="0" y="1912"/>
                  <a:pt x="0" y="1912"/>
                  <a:pt x="0" y="1912"/>
                </a:cubicBezTo>
                <a:moveTo>
                  <a:pt x="1758" y="368"/>
                </a:moveTo>
                <a:cubicBezTo>
                  <a:pt x="1758" y="368"/>
                  <a:pt x="1643" y="253"/>
                  <a:pt x="1544" y="153"/>
                </a:cubicBezTo>
                <a:cubicBezTo>
                  <a:pt x="1544" y="153"/>
                  <a:pt x="1319" y="0"/>
                  <a:pt x="786" y="513"/>
                </a:cubicBezTo>
              </a:path>
            </a:pathLst>
          </a:custGeom>
          <a:noFill/>
          <a:ln w="12700" cap="rnd">
            <a:solidFill>
              <a:srgbClr val="002060"/>
            </a:solidFill>
            <a:prstDash val="solid"/>
            <a:rou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9" name="Oval 17"/>
          <p:cNvSpPr>
            <a:spLocks noChangeArrowheads="1"/>
          </p:cNvSpPr>
          <p:nvPr/>
        </p:nvSpPr>
        <p:spPr bwMode="auto">
          <a:xfrm>
            <a:off x="692768" y="474223"/>
            <a:ext cx="204812" cy="205504"/>
          </a:xfrm>
          <a:prstGeom prst="ellipse">
            <a:avLst/>
          </a:prstGeom>
          <a:gradFill flip="none" rotWithShape="1">
            <a:gsLst>
              <a:gs pos="0">
                <a:srgbClr val="2F416F"/>
              </a:gs>
              <a:gs pos="100000">
                <a:srgbClr val="000B3F"/>
              </a:gs>
            </a:gsLst>
            <a:lin ang="13500000" scaled="1"/>
            <a:tileRect/>
          </a:gradFill>
          <a:ln w="19050">
            <a:solidFill>
              <a:srgbClr val="002060"/>
            </a:solidFill>
          </a:ln>
          <a:effectLst>
            <a:outerShdw blurRad="152400" dist="114300" dir="2700000" sx="90000" sy="90000" algn="tl" rotWithShape="0">
              <a:schemeClr val="tx1">
                <a:alpha val="2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sz="1600"/>
          </a:p>
        </p:txBody>
      </p:sp>
      <p:sp>
        <p:nvSpPr>
          <p:cNvPr id="10" name="TextBox 13"/>
          <p:cNvSpPr txBox="1"/>
          <p:nvPr/>
        </p:nvSpPr>
        <p:spPr>
          <a:xfrm>
            <a:off x="935013" y="314204"/>
            <a:ext cx="1850390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en-US" altLang="zh-CN" b="1">
                <a:sym typeface="+mn-ea"/>
              </a:rPr>
              <a:t> </a:t>
            </a:r>
            <a:r>
              <a:rPr lang="en-US" altLang="zh-CN" sz="2800" b="1">
                <a:sym typeface="+mn-ea"/>
              </a:rPr>
              <a:t>5</a:t>
            </a:r>
            <a:r>
              <a:rPr lang="en-US" altLang="zh-CN" sz="2800" b="1">
                <a:sym typeface="+mn-ea"/>
              </a:rPr>
              <a:t>.Results</a:t>
            </a:r>
            <a:endParaRPr lang="en-US" altLang="zh-CN" sz="2800" b="1">
              <a:sym typeface="+mn-ea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51230" y="1520190"/>
            <a:ext cx="9959340" cy="4218940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0" y="5956300"/>
            <a:ext cx="12192635" cy="42989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ctr"/>
            <a:r>
              <a:rPr lang="zh-CN" altLang="en-US" sz="2200">
                <a:latin typeface="Times New Roman" panose="02020603050405020304" pitchFamily="18" charset="0"/>
                <a:cs typeface="Times New Roman" panose="02020603050405020304" pitchFamily="18" charset="0"/>
              </a:rPr>
              <a:t>Table 3: Research strategies used to evaluate software visualization approaches.</a:t>
            </a:r>
            <a:endParaRPr lang="zh-CN" altLang="en-US" sz="22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/>
    </mc:Choice>
    <mc:Fallback>
      <p:transition spd="slow"/>
    </mc:Fallback>
  </mc:AlternateContent>
  <p:timing>
    <p:tnLst>
      <p:par>
        <p:cTn id="1" dur="indefinite" restart="never" nodeType="tmRoot"/>
      </p:par>
    </p:tnLst>
    <p:bldLst>
      <p:bldP spid="4" grpId="0" bldLvl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圆角矩形 52"/>
          <p:cNvSpPr/>
          <p:nvPr/>
        </p:nvSpPr>
        <p:spPr>
          <a:xfrm>
            <a:off x="4814015" y="767817"/>
            <a:ext cx="2563970" cy="480124"/>
          </a:xfrm>
          <a:prstGeom prst="roundRect">
            <a:avLst/>
          </a:prstGeom>
          <a:gradFill flip="none" rotWithShape="1">
            <a:gsLst>
              <a:gs pos="0">
                <a:srgbClr val="2F416F"/>
              </a:gs>
              <a:gs pos="100000">
                <a:srgbClr val="000B3F"/>
              </a:gs>
            </a:gsLst>
            <a:lin ang="13500000" scaled="1"/>
            <a:tileRect/>
          </a:gradFill>
          <a:ln w="19050">
            <a:solidFill>
              <a:srgbClr val="002060"/>
            </a:solidFill>
          </a:ln>
          <a:effectLst>
            <a:outerShdw blurRad="241300" dist="254000" dir="2700000" sx="90000" sy="90000" algn="tl" rotWithShape="0">
              <a:schemeClr val="tx1">
                <a:alpha val="2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noAutofit/>
          </a:bodyPr>
          <a:lstStyle/>
          <a:p>
            <a:pPr algn="ctr"/>
            <a:r>
              <a:rPr lang="en-US" altLang="zh-CN" sz="2000">
                <a:latin typeface="Times New Roman" panose="02020603050405020304" pitchFamily="18" charset="0"/>
                <a:cs typeface="Times New Roman" panose="02020603050405020304" pitchFamily="18" charset="0"/>
              </a:rPr>
              <a:t>Contents</a:t>
            </a:r>
            <a:endParaRPr lang="en-US" altLang="zh-CN" sz="20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1" name="文本框 20"/>
          <p:cNvSpPr txBox="1"/>
          <p:nvPr/>
        </p:nvSpPr>
        <p:spPr>
          <a:xfrm>
            <a:off x="4749800" y="1908810"/>
            <a:ext cx="2693035" cy="46037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en-US" altLang="zh-CN" sz="2400">
                <a:latin typeface="Times New Roman" panose="02020603050405020304" pitchFamily="18" charset="0"/>
                <a:cs typeface="Times New Roman" panose="02020603050405020304" pitchFamily="18" charset="0"/>
              </a:rPr>
              <a:t>01.   Introduction</a:t>
            </a:r>
            <a:endParaRPr lang="en-US" altLang="zh-CN" sz="24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2" name="文本框 21"/>
          <p:cNvSpPr txBox="1"/>
          <p:nvPr/>
        </p:nvSpPr>
        <p:spPr>
          <a:xfrm>
            <a:off x="4749800" y="2576195"/>
            <a:ext cx="2841625" cy="46037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en-US" altLang="zh-CN" sz="2400">
                <a:latin typeface="Times New Roman" panose="02020603050405020304" pitchFamily="18" charset="0"/>
                <a:cs typeface="Times New Roman" panose="02020603050405020304" pitchFamily="18" charset="0"/>
              </a:rPr>
              <a:t>02.   Related Work</a:t>
            </a:r>
            <a:endParaRPr lang="en-US" altLang="zh-CN" sz="24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3" name="文本框 22"/>
          <p:cNvSpPr txBox="1"/>
          <p:nvPr/>
        </p:nvSpPr>
        <p:spPr>
          <a:xfrm>
            <a:off x="4749800" y="3228975"/>
            <a:ext cx="2626360" cy="46037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en-US" altLang="zh-CN" sz="2400">
                <a:latin typeface="Times New Roman" panose="02020603050405020304" pitchFamily="18" charset="0"/>
                <a:cs typeface="Times New Roman" panose="02020603050405020304" pitchFamily="18" charset="0"/>
              </a:rPr>
              <a:t>03.   Background</a:t>
            </a:r>
            <a:endParaRPr lang="en-US" altLang="zh-CN" sz="24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4" name="文本框 23"/>
          <p:cNvSpPr txBox="1"/>
          <p:nvPr/>
        </p:nvSpPr>
        <p:spPr>
          <a:xfrm>
            <a:off x="4749800" y="3874770"/>
            <a:ext cx="2869565" cy="46037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en-US" altLang="zh-CN" sz="2400">
                <a:latin typeface="Times New Roman" panose="02020603050405020304" pitchFamily="18" charset="0"/>
                <a:cs typeface="Times New Roman" panose="02020603050405020304" pitchFamily="18" charset="0"/>
              </a:rPr>
              <a:t>04.   Methodology</a:t>
            </a:r>
            <a:endParaRPr lang="en-US" altLang="zh-CN" sz="24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6" name="文本框 25"/>
          <p:cNvSpPr txBox="1"/>
          <p:nvPr/>
        </p:nvSpPr>
        <p:spPr>
          <a:xfrm>
            <a:off x="4749800" y="5124450"/>
            <a:ext cx="2424430" cy="46037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en-US" altLang="zh-CN" sz="2400">
                <a:latin typeface="Times New Roman" panose="02020603050405020304" pitchFamily="18" charset="0"/>
                <a:cs typeface="Times New Roman" panose="02020603050405020304" pitchFamily="18" charset="0"/>
              </a:rPr>
              <a:t>06.   Discussion</a:t>
            </a:r>
            <a:endParaRPr lang="en-US" altLang="zh-CN" sz="24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7" name="文本框 26"/>
          <p:cNvSpPr txBox="1"/>
          <p:nvPr/>
        </p:nvSpPr>
        <p:spPr>
          <a:xfrm>
            <a:off x="4749800" y="4497705"/>
            <a:ext cx="1910715" cy="46037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en-US" altLang="zh-CN" sz="2400">
                <a:latin typeface="Times New Roman" panose="02020603050405020304" pitchFamily="18" charset="0"/>
                <a:cs typeface="Times New Roman" panose="02020603050405020304" pitchFamily="18" charset="0"/>
              </a:rPr>
              <a:t>05.   Results</a:t>
            </a:r>
            <a:endParaRPr lang="en-US" altLang="zh-CN" sz="24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4749800" y="5779770"/>
            <a:ext cx="2495550" cy="46037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en-US" altLang="zh-CN" sz="2400">
                <a:latin typeface="Times New Roman" panose="02020603050405020304" pitchFamily="18" charset="0"/>
                <a:cs typeface="Times New Roman" panose="02020603050405020304" pitchFamily="18" charset="0"/>
              </a:rPr>
              <a:t>07.   Conclusion</a:t>
            </a:r>
            <a:endParaRPr lang="en-US" altLang="zh-CN" sz="24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/>
    </mc:Choice>
    <mc:Fallback>
      <p:transition spd="slow"/>
    </mc:Fallback>
  </mc:AlternateContent>
  <p:timing>
    <p:tnLst>
      <p:par>
        <p:cTn id="1" dur="indefinite" restart="never" nodeType="tmRoot"/>
      </p:par>
    </p:tnLst>
    <p:bldLst>
      <p:bldP spid="53" grpId="0" animBg="1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直接连接符 2"/>
          <p:cNvCxnSpPr/>
          <p:nvPr/>
        </p:nvCxnSpPr>
        <p:spPr>
          <a:xfrm flipV="1">
            <a:off x="580821" y="790650"/>
            <a:ext cx="10698961" cy="4534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Freeform 6"/>
          <p:cNvSpPr>
            <a:spLocks noEditPoints="1"/>
          </p:cNvSpPr>
          <p:nvPr/>
        </p:nvSpPr>
        <p:spPr bwMode="auto">
          <a:xfrm>
            <a:off x="11279782" y="363136"/>
            <a:ext cx="425905" cy="427514"/>
          </a:xfrm>
          <a:custGeom>
            <a:avLst/>
            <a:gdLst>
              <a:gd name="T0" fmla="*/ 760 w 1905"/>
              <a:gd name="T1" fmla="*/ 1455 h 1912"/>
              <a:gd name="T2" fmla="*/ 448 w 1905"/>
              <a:gd name="T3" fmla="*/ 1143 h 1912"/>
              <a:gd name="T4" fmla="*/ 529 w 1905"/>
              <a:gd name="T5" fmla="*/ 1061 h 1912"/>
              <a:gd name="T6" fmla="*/ 841 w 1905"/>
              <a:gd name="T7" fmla="*/ 1374 h 1912"/>
              <a:gd name="T8" fmla="*/ 1802 w 1905"/>
              <a:gd name="T9" fmla="*/ 108 h 1912"/>
              <a:gd name="T10" fmla="*/ 748 w 1905"/>
              <a:gd name="T11" fmla="*/ 785 h 1912"/>
              <a:gd name="T12" fmla="*/ 55 w 1905"/>
              <a:gd name="T13" fmla="*/ 1737 h 1912"/>
              <a:gd name="T14" fmla="*/ 173 w 1905"/>
              <a:gd name="T15" fmla="*/ 1854 h 1912"/>
              <a:gd name="T16" fmla="*/ 1124 w 1905"/>
              <a:gd name="T17" fmla="*/ 1161 h 1912"/>
              <a:gd name="T18" fmla="*/ 1802 w 1905"/>
              <a:gd name="T19" fmla="*/ 108 h 1912"/>
              <a:gd name="T20" fmla="*/ 110 w 1905"/>
              <a:gd name="T21" fmla="*/ 1803 h 1912"/>
              <a:gd name="T22" fmla="*/ 0 w 1905"/>
              <a:gd name="T23" fmla="*/ 1912 h 1912"/>
              <a:gd name="T24" fmla="*/ 1758 w 1905"/>
              <a:gd name="T25" fmla="*/ 368 h 1912"/>
              <a:gd name="T26" fmla="*/ 1544 w 1905"/>
              <a:gd name="T27" fmla="*/ 153 h 1912"/>
              <a:gd name="T28" fmla="*/ 786 w 1905"/>
              <a:gd name="T29" fmla="*/ 513 h 19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1905" h="1912">
                <a:moveTo>
                  <a:pt x="760" y="1455"/>
                </a:moveTo>
                <a:cubicBezTo>
                  <a:pt x="448" y="1143"/>
                  <a:pt x="448" y="1143"/>
                  <a:pt x="448" y="1143"/>
                </a:cubicBezTo>
                <a:moveTo>
                  <a:pt x="529" y="1061"/>
                </a:moveTo>
                <a:cubicBezTo>
                  <a:pt x="841" y="1374"/>
                  <a:pt x="841" y="1374"/>
                  <a:pt x="841" y="1374"/>
                </a:cubicBezTo>
                <a:moveTo>
                  <a:pt x="1802" y="108"/>
                </a:moveTo>
                <a:cubicBezTo>
                  <a:pt x="1698" y="4"/>
                  <a:pt x="1226" y="307"/>
                  <a:pt x="748" y="785"/>
                </a:cubicBezTo>
                <a:cubicBezTo>
                  <a:pt x="364" y="1169"/>
                  <a:pt x="94" y="1548"/>
                  <a:pt x="55" y="1737"/>
                </a:cubicBezTo>
                <a:cubicBezTo>
                  <a:pt x="173" y="1854"/>
                  <a:pt x="173" y="1854"/>
                  <a:pt x="173" y="1854"/>
                </a:cubicBezTo>
                <a:cubicBezTo>
                  <a:pt x="361" y="1815"/>
                  <a:pt x="740" y="1545"/>
                  <a:pt x="1124" y="1161"/>
                </a:cubicBezTo>
                <a:cubicBezTo>
                  <a:pt x="1602" y="683"/>
                  <a:pt x="1905" y="212"/>
                  <a:pt x="1802" y="108"/>
                </a:cubicBezTo>
                <a:close/>
                <a:moveTo>
                  <a:pt x="110" y="1803"/>
                </a:moveTo>
                <a:cubicBezTo>
                  <a:pt x="0" y="1912"/>
                  <a:pt x="0" y="1912"/>
                  <a:pt x="0" y="1912"/>
                </a:cubicBezTo>
                <a:moveTo>
                  <a:pt x="1758" y="368"/>
                </a:moveTo>
                <a:cubicBezTo>
                  <a:pt x="1758" y="368"/>
                  <a:pt x="1643" y="253"/>
                  <a:pt x="1544" y="153"/>
                </a:cubicBezTo>
                <a:cubicBezTo>
                  <a:pt x="1544" y="153"/>
                  <a:pt x="1319" y="0"/>
                  <a:pt x="786" y="513"/>
                </a:cubicBezTo>
              </a:path>
            </a:pathLst>
          </a:custGeom>
          <a:noFill/>
          <a:ln w="12700" cap="rnd">
            <a:solidFill>
              <a:srgbClr val="002060"/>
            </a:solidFill>
            <a:prstDash val="solid"/>
            <a:rou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9" name="Oval 17"/>
          <p:cNvSpPr>
            <a:spLocks noChangeArrowheads="1"/>
          </p:cNvSpPr>
          <p:nvPr/>
        </p:nvSpPr>
        <p:spPr bwMode="auto">
          <a:xfrm>
            <a:off x="692768" y="474223"/>
            <a:ext cx="204812" cy="205504"/>
          </a:xfrm>
          <a:prstGeom prst="ellipse">
            <a:avLst/>
          </a:prstGeom>
          <a:gradFill flip="none" rotWithShape="1">
            <a:gsLst>
              <a:gs pos="0">
                <a:srgbClr val="2F416F"/>
              </a:gs>
              <a:gs pos="100000">
                <a:srgbClr val="000B3F"/>
              </a:gs>
            </a:gsLst>
            <a:lin ang="13500000" scaled="1"/>
            <a:tileRect/>
          </a:gradFill>
          <a:ln w="19050">
            <a:solidFill>
              <a:srgbClr val="002060"/>
            </a:solidFill>
          </a:ln>
          <a:effectLst>
            <a:outerShdw blurRad="152400" dist="114300" dir="2700000" sx="90000" sy="90000" algn="tl" rotWithShape="0">
              <a:schemeClr val="tx1">
                <a:alpha val="2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sz="1600"/>
          </a:p>
        </p:txBody>
      </p:sp>
      <p:sp>
        <p:nvSpPr>
          <p:cNvPr id="10" name="TextBox 13"/>
          <p:cNvSpPr txBox="1"/>
          <p:nvPr/>
        </p:nvSpPr>
        <p:spPr>
          <a:xfrm>
            <a:off x="935013" y="314204"/>
            <a:ext cx="1850390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en-US" altLang="zh-CN" b="1">
                <a:sym typeface="+mn-ea"/>
              </a:rPr>
              <a:t> </a:t>
            </a:r>
            <a:r>
              <a:rPr lang="en-US" altLang="zh-CN" sz="2800" b="1">
                <a:sym typeface="+mn-ea"/>
              </a:rPr>
              <a:t>5</a:t>
            </a:r>
            <a:r>
              <a:rPr lang="en-US" altLang="zh-CN" sz="2800" b="1">
                <a:sym typeface="+mn-ea"/>
              </a:rPr>
              <a:t>.Results</a:t>
            </a:r>
            <a:endParaRPr lang="en-US" altLang="zh-CN" sz="2800" b="1">
              <a:sym typeface="+mn-ea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788670" y="1029970"/>
            <a:ext cx="5612130" cy="3987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en-US" sz="2000" b="1"/>
              <a:t>5</a:t>
            </a:r>
            <a:r>
              <a:rPr sz="2000" b="1"/>
              <a:t>.</a:t>
            </a:r>
            <a:r>
              <a:rPr lang="en-US" sz="2000" b="1"/>
              <a:t>1</a:t>
            </a:r>
            <a:r>
              <a:rPr sz="2000" b="1"/>
              <a:t>. Data Collection Methods</a:t>
            </a:r>
            <a:endParaRPr sz="2000" b="1"/>
          </a:p>
        </p:txBody>
      </p:sp>
      <p:sp>
        <p:nvSpPr>
          <p:cNvPr id="6" name="文本框 5"/>
          <p:cNvSpPr txBox="1"/>
          <p:nvPr/>
        </p:nvSpPr>
        <p:spPr>
          <a:xfrm>
            <a:off x="0" y="5822950"/>
            <a:ext cx="12192635" cy="42989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ctr"/>
            <a:r>
              <a:rPr lang="zh-CN" altLang="en-US" sz="2200">
                <a:latin typeface="Times New Roman" panose="02020603050405020304" pitchFamily="18" charset="0"/>
                <a:cs typeface="Times New Roman" panose="02020603050405020304" pitchFamily="18" charset="0"/>
              </a:rPr>
              <a:t>Table 4: Data collection methods used to evaluate software visualization approaches.</a:t>
            </a:r>
            <a:endParaRPr lang="zh-CN" altLang="en-US" sz="22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92785" y="2472690"/>
            <a:ext cx="10400030" cy="281432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/>
    </mc:Choice>
    <mc:Fallback>
      <p:transition spd="slow"/>
    </mc:Fallback>
  </mc:AlternateContent>
  <p:timing>
    <p:tnLst>
      <p:par>
        <p:cTn id="1" dur="indefinite" restart="never" nodeType="tmRoot"/>
      </p:par>
    </p:tnLst>
    <p:bldLst>
      <p:bldP spid="4" grpId="0" bldLvl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直接连接符 2"/>
          <p:cNvCxnSpPr/>
          <p:nvPr/>
        </p:nvCxnSpPr>
        <p:spPr>
          <a:xfrm flipV="1">
            <a:off x="580821" y="790650"/>
            <a:ext cx="10698961" cy="4534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Freeform 6"/>
          <p:cNvSpPr>
            <a:spLocks noEditPoints="1"/>
          </p:cNvSpPr>
          <p:nvPr/>
        </p:nvSpPr>
        <p:spPr bwMode="auto">
          <a:xfrm>
            <a:off x="11279782" y="363136"/>
            <a:ext cx="425905" cy="427514"/>
          </a:xfrm>
          <a:custGeom>
            <a:avLst/>
            <a:gdLst>
              <a:gd name="T0" fmla="*/ 760 w 1905"/>
              <a:gd name="T1" fmla="*/ 1455 h 1912"/>
              <a:gd name="T2" fmla="*/ 448 w 1905"/>
              <a:gd name="T3" fmla="*/ 1143 h 1912"/>
              <a:gd name="T4" fmla="*/ 529 w 1905"/>
              <a:gd name="T5" fmla="*/ 1061 h 1912"/>
              <a:gd name="T6" fmla="*/ 841 w 1905"/>
              <a:gd name="T7" fmla="*/ 1374 h 1912"/>
              <a:gd name="T8" fmla="*/ 1802 w 1905"/>
              <a:gd name="T9" fmla="*/ 108 h 1912"/>
              <a:gd name="T10" fmla="*/ 748 w 1905"/>
              <a:gd name="T11" fmla="*/ 785 h 1912"/>
              <a:gd name="T12" fmla="*/ 55 w 1905"/>
              <a:gd name="T13" fmla="*/ 1737 h 1912"/>
              <a:gd name="T14" fmla="*/ 173 w 1905"/>
              <a:gd name="T15" fmla="*/ 1854 h 1912"/>
              <a:gd name="T16" fmla="*/ 1124 w 1905"/>
              <a:gd name="T17" fmla="*/ 1161 h 1912"/>
              <a:gd name="T18" fmla="*/ 1802 w 1905"/>
              <a:gd name="T19" fmla="*/ 108 h 1912"/>
              <a:gd name="T20" fmla="*/ 110 w 1905"/>
              <a:gd name="T21" fmla="*/ 1803 h 1912"/>
              <a:gd name="T22" fmla="*/ 0 w 1905"/>
              <a:gd name="T23" fmla="*/ 1912 h 1912"/>
              <a:gd name="T24" fmla="*/ 1758 w 1905"/>
              <a:gd name="T25" fmla="*/ 368 h 1912"/>
              <a:gd name="T26" fmla="*/ 1544 w 1905"/>
              <a:gd name="T27" fmla="*/ 153 h 1912"/>
              <a:gd name="T28" fmla="*/ 786 w 1905"/>
              <a:gd name="T29" fmla="*/ 513 h 19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1905" h="1912">
                <a:moveTo>
                  <a:pt x="760" y="1455"/>
                </a:moveTo>
                <a:cubicBezTo>
                  <a:pt x="448" y="1143"/>
                  <a:pt x="448" y="1143"/>
                  <a:pt x="448" y="1143"/>
                </a:cubicBezTo>
                <a:moveTo>
                  <a:pt x="529" y="1061"/>
                </a:moveTo>
                <a:cubicBezTo>
                  <a:pt x="841" y="1374"/>
                  <a:pt x="841" y="1374"/>
                  <a:pt x="841" y="1374"/>
                </a:cubicBezTo>
                <a:moveTo>
                  <a:pt x="1802" y="108"/>
                </a:moveTo>
                <a:cubicBezTo>
                  <a:pt x="1698" y="4"/>
                  <a:pt x="1226" y="307"/>
                  <a:pt x="748" y="785"/>
                </a:cubicBezTo>
                <a:cubicBezTo>
                  <a:pt x="364" y="1169"/>
                  <a:pt x="94" y="1548"/>
                  <a:pt x="55" y="1737"/>
                </a:cubicBezTo>
                <a:cubicBezTo>
                  <a:pt x="173" y="1854"/>
                  <a:pt x="173" y="1854"/>
                  <a:pt x="173" y="1854"/>
                </a:cubicBezTo>
                <a:cubicBezTo>
                  <a:pt x="361" y="1815"/>
                  <a:pt x="740" y="1545"/>
                  <a:pt x="1124" y="1161"/>
                </a:cubicBezTo>
                <a:cubicBezTo>
                  <a:pt x="1602" y="683"/>
                  <a:pt x="1905" y="212"/>
                  <a:pt x="1802" y="108"/>
                </a:cubicBezTo>
                <a:close/>
                <a:moveTo>
                  <a:pt x="110" y="1803"/>
                </a:moveTo>
                <a:cubicBezTo>
                  <a:pt x="0" y="1912"/>
                  <a:pt x="0" y="1912"/>
                  <a:pt x="0" y="1912"/>
                </a:cubicBezTo>
                <a:moveTo>
                  <a:pt x="1758" y="368"/>
                </a:moveTo>
                <a:cubicBezTo>
                  <a:pt x="1758" y="368"/>
                  <a:pt x="1643" y="253"/>
                  <a:pt x="1544" y="153"/>
                </a:cubicBezTo>
                <a:cubicBezTo>
                  <a:pt x="1544" y="153"/>
                  <a:pt x="1319" y="0"/>
                  <a:pt x="786" y="513"/>
                </a:cubicBezTo>
              </a:path>
            </a:pathLst>
          </a:custGeom>
          <a:noFill/>
          <a:ln w="12700" cap="rnd">
            <a:solidFill>
              <a:srgbClr val="002060"/>
            </a:solidFill>
            <a:prstDash val="solid"/>
            <a:rou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9" name="Oval 17"/>
          <p:cNvSpPr>
            <a:spLocks noChangeArrowheads="1"/>
          </p:cNvSpPr>
          <p:nvPr/>
        </p:nvSpPr>
        <p:spPr bwMode="auto">
          <a:xfrm>
            <a:off x="692768" y="474223"/>
            <a:ext cx="204812" cy="205504"/>
          </a:xfrm>
          <a:prstGeom prst="ellipse">
            <a:avLst/>
          </a:prstGeom>
          <a:gradFill flip="none" rotWithShape="1">
            <a:gsLst>
              <a:gs pos="0">
                <a:srgbClr val="2F416F"/>
              </a:gs>
              <a:gs pos="100000">
                <a:srgbClr val="000B3F"/>
              </a:gs>
            </a:gsLst>
            <a:lin ang="13500000" scaled="1"/>
            <a:tileRect/>
          </a:gradFill>
          <a:ln w="19050">
            <a:solidFill>
              <a:srgbClr val="002060"/>
            </a:solidFill>
          </a:ln>
          <a:effectLst>
            <a:outerShdw blurRad="152400" dist="114300" dir="2700000" sx="90000" sy="90000" algn="tl" rotWithShape="0">
              <a:schemeClr val="tx1">
                <a:alpha val="2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sz="1600"/>
          </a:p>
        </p:txBody>
      </p:sp>
      <p:sp>
        <p:nvSpPr>
          <p:cNvPr id="10" name="TextBox 13"/>
          <p:cNvSpPr txBox="1"/>
          <p:nvPr/>
        </p:nvSpPr>
        <p:spPr>
          <a:xfrm>
            <a:off x="935013" y="314204"/>
            <a:ext cx="1850390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en-US" altLang="zh-CN" b="1">
                <a:sym typeface="+mn-ea"/>
              </a:rPr>
              <a:t> </a:t>
            </a:r>
            <a:r>
              <a:rPr lang="en-US" altLang="zh-CN" sz="2800" b="1">
                <a:sym typeface="+mn-ea"/>
              </a:rPr>
              <a:t>5</a:t>
            </a:r>
            <a:r>
              <a:rPr lang="en-US" altLang="zh-CN" sz="2800" b="1">
                <a:sym typeface="+mn-ea"/>
              </a:rPr>
              <a:t>.Results</a:t>
            </a:r>
            <a:endParaRPr lang="en-US" altLang="zh-CN" sz="2800" b="1">
              <a:sym typeface="+mn-ea"/>
            </a:endParaRP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508500" y="824230"/>
            <a:ext cx="3660140" cy="5321300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1953260" y="6157595"/>
            <a:ext cx="9011920" cy="64516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ctr"/>
            <a:r>
              <a:rPr lang="zh-CN" altLang="en-US">
                <a:latin typeface="Times New Roman" panose="02020603050405020304" pitchFamily="18" charset="0"/>
                <a:cs typeface="Times New Roman" panose="02020603050405020304" pitchFamily="18" charset="0"/>
              </a:rPr>
              <a:t>Figure 3: Sankey diagram showing the data collection methods (right) employed in evaluation strategies (left) adopted in empirical evaluations.</a:t>
            </a:r>
            <a:endParaRPr lang="zh-CN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/>
    </mc:Choice>
    <mc:Fallback>
      <p:transition spd="slow"/>
    </mc:Fallback>
  </mc:AlternateContent>
  <p:timing>
    <p:tnLst>
      <p:par>
        <p:cTn id="1" dur="indefinite" restart="never" nodeType="tmRoot"/>
      </p:par>
    </p:tnLst>
    <p:bldLst>
      <p:bldP spid="4" grpId="0" bldLvl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直接连接符 2"/>
          <p:cNvCxnSpPr/>
          <p:nvPr/>
        </p:nvCxnSpPr>
        <p:spPr>
          <a:xfrm flipV="1">
            <a:off x="580821" y="790650"/>
            <a:ext cx="10698961" cy="4534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Freeform 6"/>
          <p:cNvSpPr>
            <a:spLocks noEditPoints="1"/>
          </p:cNvSpPr>
          <p:nvPr/>
        </p:nvSpPr>
        <p:spPr bwMode="auto">
          <a:xfrm>
            <a:off x="11279782" y="363136"/>
            <a:ext cx="425905" cy="427514"/>
          </a:xfrm>
          <a:custGeom>
            <a:avLst/>
            <a:gdLst>
              <a:gd name="T0" fmla="*/ 760 w 1905"/>
              <a:gd name="T1" fmla="*/ 1455 h 1912"/>
              <a:gd name="T2" fmla="*/ 448 w 1905"/>
              <a:gd name="T3" fmla="*/ 1143 h 1912"/>
              <a:gd name="T4" fmla="*/ 529 w 1905"/>
              <a:gd name="T5" fmla="*/ 1061 h 1912"/>
              <a:gd name="T6" fmla="*/ 841 w 1905"/>
              <a:gd name="T7" fmla="*/ 1374 h 1912"/>
              <a:gd name="T8" fmla="*/ 1802 w 1905"/>
              <a:gd name="T9" fmla="*/ 108 h 1912"/>
              <a:gd name="T10" fmla="*/ 748 w 1905"/>
              <a:gd name="T11" fmla="*/ 785 h 1912"/>
              <a:gd name="T12" fmla="*/ 55 w 1905"/>
              <a:gd name="T13" fmla="*/ 1737 h 1912"/>
              <a:gd name="T14" fmla="*/ 173 w 1905"/>
              <a:gd name="T15" fmla="*/ 1854 h 1912"/>
              <a:gd name="T16" fmla="*/ 1124 w 1905"/>
              <a:gd name="T17" fmla="*/ 1161 h 1912"/>
              <a:gd name="T18" fmla="*/ 1802 w 1905"/>
              <a:gd name="T19" fmla="*/ 108 h 1912"/>
              <a:gd name="T20" fmla="*/ 110 w 1905"/>
              <a:gd name="T21" fmla="*/ 1803 h 1912"/>
              <a:gd name="T22" fmla="*/ 0 w 1905"/>
              <a:gd name="T23" fmla="*/ 1912 h 1912"/>
              <a:gd name="T24" fmla="*/ 1758 w 1905"/>
              <a:gd name="T25" fmla="*/ 368 h 1912"/>
              <a:gd name="T26" fmla="*/ 1544 w 1905"/>
              <a:gd name="T27" fmla="*/ 153 h 1912"/>
              <a:gd name="T28" fmla="*/ 786 w 1905"/>
              <a:gd name="T29" fmla="*/ 513 h 19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1905" h="1912">
                <a:moveTo>
                  <a:pt x="760" y="1455"/>
                </a:moveTo>
                <a:cubicBezTo>
                  <a:pt x="448" y="1143"/>
                  <a:pt x="448" y="1143"/>
                  <a:pt x="448" y="1143"/>
                </a:cubicBezTo>
                <a:moveTo>
                  <a:pt x="529" y="1061"/>
                </a:moveTo>
                <a:cubicBezTo>
                  <a:pt x="841" y="1374"/>
                  <a:pt x="841" y="1374"/>
                  <a:pt x="841" y="1374"/>
                </a:cubicBezTo>
                <a:moveTo>
                  <a:pt x="1802" y="108"/>
                </a:moveTo>
                <a:cubicBezTo>
                  <a:pt x="1698" y="4"/>
                  <a:pt x="1226" y="307"/>
                  <a:pt x="748" y="785"/>
                </a:cubicBezTo>
                <a:cubicBezTo>
                  <a:pt x="364" y="1169"/>
                  <a:pt x="94" y="1548"/>
                  <a:pt x="55" y="1737"/>
                </a:cubicBezTo>
                <a:cubicBezTo>
                  <a:pt x="173" y="1854"/>
                  <a:pt x="173" y="1854"/>
                  <a:pt x="173" y="1854"/>
                </a:cubicBezTo>
                <a:cubicBezTo>
                  <a:pt x="361" y="1815"/>
                  <a:pt x="740" y="1545"/>
                  <a:pt x="1124" y="1161"/>
                </a:cubicBezTo>
                <a:cubicBezTo>
                  <a:pt x="1602" y="683"/>
                  <a:pt x="1905" y="212"/>
                  <a:pt x="1802" y="108"/>
                </a:cubicBezTo>
                <a:close/>
                <a:moveTo>
                  <a:pt x="110" y="1803"/>
                </a:moveTo>
                <a:cubicBezTo>
                  <a:pt x="0" y="1912"/>
                  <a:pt x="0" y="1912"/>
                  <a:pt x="0" y="1912"/>
                </a:cubicBezTo>
                <a:moveTo>
                  <a:pt x="1758" y="368"/>
                </a:moveTo>
                <a:cubicBezTo>
                  <a:pt x="1758" y="368"/>
                  <a:pt x="1643" y="253"/>
                  <a:pt x="1544" y="153"/>
                </a:cubicBezTo>
                <a:cubicBezTo>
                  <a:pt x="1544" y="153"/>
                  <a:pt x="1319" y="0"/>
                  <a:pt x="786" y="513"/>
                </a:cubicBezTo>
              </a:path>
            </a:pathLst>
          </a:custGeom>
          <a:noFill/>
          <a:ln w="12700" cap="rnd">
            <a:solidFill>
              <a:srgbClr val="002060"/>
            </a:solidFill>
            <a:prstDash val="solid"/>
            <a:rou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9" name="Oval 17"/>
          <p:cNvSpPr>
            <a:spLocks noChangeArrowheads="1"/>
          </p:cNvSpPr>
          <p:nvPr/>
        </p:nvSpPr>
        <p:spPr bwMode="auto">
          <a:xfrm>
            <a:off x="692768" y="474223"/>
            <a:ext cx="204812" cy="205504"/>
          </a:xfrm>
          <a:prstGeom prst="ellipse">
            <a:avLst/>
          </a:prstGeom>
          <a:gradFill flip="none" rotWithShape="1">
            <a:gsLst>
              <a:gs pos="0">
                <a:srgbClr val="2F416F"/>
              </a:gs>
              <a:gs pos="100000">
                <a:srgbClr val="000B3F"/>
              </a:gs>
            </a:gsLst>
            <a:lin ang="13500000" scaled="1"/>
            <a:tileRect/>
          </a:gradFill>
          <a:ln w="19050">
            <a:solidFill>
              <a:srgbClr val="002060"/>
            </a:solidFill>
          </a:ln>
          <a:effectLst>
            <a:outerShdw blurRad="152400" dist="114300" dir="2700000" sx="90000" sy="90000" algn="tl" rotWithShape="0">
              <a:schemeClr val="tx1">
                <a:alpha val="2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sz="1600"/>
          </a:p>
        </p:txBody>
      </p:sp>
      <p:sp>
        <p:nvSpPr>
          <p:cNvPr id="10" name="TextBox 13"/>
          <p:cNvSpPr txBox="1"/>
          <p:nvPr/>
        </p:nvSpPr>
        <p:spPr>
          <a:xfrm>
            <a:off x="935013" y="314204"/>
            <a:ext cx="1850390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en-US" altLang="zh-CN" b="1">
                <a:sym typeface="+mn-ea"/>
              </a:rPr>
              <a:t> </a:t>
            </a:r>
            <a:r>
              <a:rPr lang="en-US" altLang="zh-CN" sz="2800" b="1">
                <a:sym typeface="+mn-ea"/>
              </a:rPr>
              <a:t>5</a:t>
            </a:r>
            <a:r>
              <a:rPr lang="en-US" altLang="zh-CN" sz="2800" b="1">
                <a:sym typeface="+mn-ea"/>
              </a:rPr>
              <a:t>.Results</a:t>
            </a:r>
            <a:endParaRPr lang="en-US" altLang="zh-CN" sz="2800" b="1">
              <a:sym typeface="+mn-ea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788670" y="1029970"/>
            <a:ext cx="5612130" cy="3987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sz="2000" b="1"/>
              <a:t>5.2. Evaluation Strategies</a:t>
            </a:r>
            <a:endParaRPr sz="2000" b="1"/>
          </a:p>
        </p:txBody>
      </p:sp>
      <p:sp>
        <p:nvSpPr>
          <p:cNvPr id="5" name="文本框 4"/>
          <p:cNvSpPr txBox="1"/>
          <p:nvPr/>
        </p:nvSpPr>
        <p:spPr>
          <a:xfrm>
            <a:off x="4498340" y="1823720"/>
            <a:ext cx="3947795" cy="46037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ctr"/>
            <a:r>
              <a:rPr lang="zh-CN" altLang="en-US" sz="2400" b="1"/>
              <a:t>Anecdotal Evidence</a:t>
            </a:r>
            <a:endParaRPr lang="zh-CN" altLang="en-US" sz="2400" b="1"/>
          </a:p>
        </p:txBody>
      </p:sp>
      <p:sp>
        <p:nvSpPr>
          <p:cNvPr id="7" name="文本框 6"/>
          <p:cNvSpPr txBox="1"/>
          <p:nvPr/>
        </p:nvSpPr>
        <p:spPr>
          <a:xfrm>
            <a:off x="897890" y="2472055"/>
            <a:ext cx="10620375" cy="26301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200">
                <a:latin typeface="Times New Roman" panose="02020603050405020304" pitchFamily="18" charset="0"/>
                <a:cs typeface="Times New Roman" panose="02020603050405020304" pitchFamily="18" charset="0"/>
              </a:rPr>
              <a:t>Two papers proposed a visualization to support the student audience and reported that tools were successfully used in software engineering courses.</a:t>
            </a:r>
            <a:endParaRPr lang="zh-CN" altLang="en-US" sz="220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sz="2200">
                <a:latin typeface="Times New Roman" panose="02020603050405020304" pitchFamily="18" charset="0"/>
                <a:cs typeface="Times New Roman" panose="02020603050405020304" pitchFamily="18" charset="0"/>
              </a:rPr>
              <a:t>four studies  that focused on the developer audience reported that visualizations were used intensively and obtained positive feedback.</a:t>
            </a:r>
            <a:r>
              <a:rPr lang="en-US" altLang="zh-CN" sz="2200"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endParaRPr lang="en-US" altLang="zh-CN" sz="220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lvl="1">
              <a:lnSpc>
                <a:spcPct val="150000"/>
              </a:lnSpc>
            </a:pPr>
            <a:endParaRPr lang="en-US" altLang="zh-CN" sz="22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/>
    </mc:Choice>
    <mc:Fallback>
      <p:transition spd="slow"/>
    </mc:Fallback>
  </mc:AlternateContent>
  <p:timing>
    <p:tnLst>
      <p:par>
        <p:cTn id="1" dur="indefinite" restart="never" nodeType="tmRoot"/>
      </p:par>
    </p:tnLst>
    <p:bldLst>
      <p:bldP spid="4" grpId="0" bldLvl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直接连接符 2"/>
          <p:cNvCxnSpPr/>
          <p:nvPr/>
        </p:nvCxnSpPr>
        <p:spPr>
          <a:xfrm flipV="1">
            <a:off x="580821" y="790650"/>
            <a:ext cx="10698961" cy="4534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Freeform 6"/>
          <p:cNvSpPr>
            <a:spLocks noEditPoints="1"/>
          </p:cNvSpPr>
          <p:nvPr/>
        </p:nvSpPr>
        <p:spPr bwMode="auto">
          <a:xfrm>
            <a:off x="11279782" y="363136"/>
            <a:ext cx="425905" cy="427514"/>
          </a:xfrm>
          <a:custGeom>
            <a:avLst/>
            <a:gdLst>
              <a:gd name="T0" fmla="*/ 760 w 1905"/>
              <a:gd name="T1" fmla="*/ 1455 h 1912"/>
              <a:gd name="T2" fmla="*/ 448 w 1905"/>
              <a:gd name="T3" fmla="*/ 1143 h 1912"/>
              <a:gd name="T4" fmla="*/ 529 w 1905"/>
              <a:gd name="T5" fmla="*/ 1061 h 1912"/>
              <a:gd name="T6" fmla="*/ 841 w 1905"/>
              <a:gd name="T7" fmla="*/ 1374 h 1912"/>
              <a:gd name="T8" fmla="*/ 1802 w 1905"/>
              <a:gd name="T9" fmla="*/ 108 h 1912"/>
              <a:gd name="T10" fmla="*/ 748 w 1905"/>
              <a:gd name="T11" fmla="*/ 785 h 1912"/>
              <a:gd name="T12" fmla="*/ 55 w 1905"/>
              <a:gd name="T13" fmla="*/ 1737 h 1912"/>
              <a:gd name="T14" fmla="*/ 173 w 1905"/>
              <a:gd name="T15" fmla="*/ 1854 h 1912"/>
              <a:gd name="T16" fmla="*/ 1124 w 1905"/>
              <a:gd name="T17" fmla="*/ 1161 h 1912"/>
              <a:gd name="T18" fmla="*/ 1802 w 1905"/>
              <a:gd name="T19" fmla="*/ 108 h 1912"/>
              <a:gd name="T20" fmla="*/ 110 w 1905"/>
              <a:gd name="T21" fmla="*/ 1803 h 1912"/>
              <a:gd name="T22" fmla="*/ 0 w 1905"/>
              <a:gd name="T23" fmla="*/ 1912 h 1912"/>
              <a:gd name="T24" fmla="*/ 1758 w 1905"/>
              <a:gd name="T25" fmla="*/ 368 h 1912"/>
              <a:gd name="T26" fmla="*/ 1544 w 1905"/>
              <a:gd name="T27" fmla="*/ 153 h 1912"/>
              <a:gd name="T28" fmla="*/ 786 w 1905"/>
              <a:gd name="T29" fmla="*/ 513 h 19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1905" h="1912">
                <a:moveTo>
                  <a:pt x="760" y="1455"/>
                </a:moveTo>
                <a:cubicBezTo>
                  <a:pt x="448" y="1143"/>
                  <a:pt x="448" y="1143"/>
                  <a:pt x="448" y="1143"/>
                </a:cubicBezTo>
                <a:moveTo>
                  <a:pt x="529" y="1061"/>
                </a:moveTo>
                <a:cubicBezTo>
                  <a:pt x="841" y="1374"/>
                  <a:pt x="841" y="1374"/>
                  <a:pt x="841" y="1374"/>
                </a:cubicBezTo>
                <a:moveTo>
                  <a:pt x="1802" y="108"/>
                </a:moveTo>
                <a:cubicBezTo>
                  <a:pt x="1698" y="4"/>
                  <a:pt x="1226" y="307"/>
                  <a:pt x="748" y="785"/>
                </a:cubicBezTo>
                <a:cubicBezTo>
                  <a:pt x="364" y="1169"/>
                  <a:pt x="94" y="1548"/>
                  <a:pt x="55" y="1737"/>
                </a:cubicBezTo>
                <a:cubicBezTo>
                  <a:pt x="173" y="1854"/>
                  <a:pt x="173" y="1854"/>
                  <a:pt x="173" y="1854"/>
                </a:cubicBezTo>
                <a:cubicBezTo>
                  <a:pt x="361" y="1815"/>
                  <a:pt x="740" y="1545"/>
                  <a:pt x="1124" y="1161"/>
                </a:cubicBezTo>
                <a:cubicBezTo>
                  <a:pt x="1602" y="683"/>
                  <a:pt x="1905" y="212"/>
                  <a:pt x="1802" y="108"/>
                </a:cubicBezTo>
                <a:close/>
                <a:moveTo>
                  <a:pt x="110" y="1803"/>
                </a:moveTo>
                <a:cubicBezTo>
                  <a:pt x="0" y="1912"/>
                  <a:pt x="0" y="1912"/>
                  <a:pt x="0" y="1912"/>
                </a:cubicBezTo>
                <a:moveTo>
                  <a:pt x="1758" y="368"/>
                </a:moveTo>
                <a:cubicBezTo>
                  <a:pt x="1758" y="368"/>
                  <a:pt x="1643" y="253"/>
                  <a:pt x="1544" y="153"/>
                </a:cubicBezTo>
                <a:cubicBezTo>
                  <a:pt x="1544" y="153"/>
                  <a:pt x="1319" y="0"/>
                  <a:pt x="786" y="513"/>
                </a:cubicBezTo>
              </a:path>
            </a:pathLst>
          </a:custGeom>
          <a:noFill/>
          <a:ln w="12700" cap="rnd">
            <a:solidFill>
              <a:srgbClr val="002060"/>
            </a:solidFill>
            <a:prstDash val="solid"/>
            <a:rou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9" name="Oval 17"/>
          <p:cNvSpPr>
            <a:spLocks noChangeArrowheads="1"/>
          </p:cNvSpPr>
          <p:nvPr/>
        </p:nvSpPr>
        <p:spPr bwMode="auto">
          <a:xfrm>
            <a:off x="692768" y="474223"/>
            <a:ext cx="204812" cy="205504"/>
          </a:xfrm>
          <a:prstGeom prst="ellipse">
            <a:avLst/>
          </a:prstGeom>
          <a:gradFill flip="none" rotWithShape="1">
            <a:gsLst>
              <a:gs pos="0">
                <a:srgbClr val="2F416F"/>
              </a:gs>
              <a:gs pos="100000">
                <a:srgbClr val="000B3F"/>
              </a:gs>
            </a:gsLst>
            <a:lin ang="13500000" scaled="1"/>
            <a:tileRect/>
          </a:gradFill>
          <a:ln w="19050">
            <a:solidFill>
              <a:srgbClr val="002060"/>
            </a:solidFill>
          </a:ln>
          <a:effectLst>
            <a:outerShdw blurRad="152400" dist="114300" dir="2700000" sx="90000" sy="90000" algn="tl" rotWithShape="0">
              <a:schemeClr val="tx1">
                <a:alpha val="2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sz="1600"/>
          </a:p>
        </p:txBody>
      </p:sp>
      <p:sp>
        <p:nvSpPr>
          <p:cNvPr id="10" name="TextBox 13"/>
          <p:cNvSpPr txBox="1"/>
          <p:nvPr/>
        </p:nvSpPr>
        <p:spPr>
          <a:xfrm>
            <a:off x="935013" y="314204"/>
            <a:ext cx="1850390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en-US" altLang="zh-CN" b="1">
                <a:sym typeface="+mn-ea"/>
              </a:rPr>
              <a:t> </a:t>
            </a:r>
            <a:r>
              <a:rPr lang="en-US" altLang="zh-CN" sz="2800" b="1">
                <a:sym typeface="+mn-ea"/>
              </a:rPr>
              <a:t>5</a:t>
            </a:r>
            <a:r>
              <a:rPr lang="en-US" altLang="zh-CN" sz="2800" b="1">
                <a:sym typeface="+mn-ea"/>
              </a:rPr>
              <a:t>.Results</a:t>
            </a:r>
            <a:endParaRPr lang="en-US" altLang="zh-CN" sz="2800" b="1">
              <a:sym typeface="+mn-ea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788670" y="1029970"/>
            <a:ext cx="5612130" cy="3987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sz="2000" b="1"/>
              <a:t>5.2. Evaluation Strategies</a:t>
            </a:r>
            <a:endParaRPr sz="2000" b="1"/>
          </a:p>
        </p:txBody>
      </p:sp>
      <p:sp>
        <p:nvSpPr>
          <p:cNvPr id="5" name="文本框 4"/>
          <p:cNvSpPr txBox="1"/>
          <p:nvPr/>
        </p:nvSpPr>
        <p:spPr>
          <a:xfrm>
            <a:off x="4498340" y="1823720"/>
            <a:ext cx="3947795" cy="46037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ctr"/>
            <a:r>
              <a:rPr lang="zh-CN" altLang="en-US" sz="2400" b="1"/>
              <a:t>Usage Scenarios</a:t>
            </a:r>
            <a:endParaRPr lang="zh-CN" altLang="en-US" sz="2400" b="1"/>
          </a:p>
        </p:txBody>
      </p:sp>
      <p:sp>
        <p:nvSpPr>
          <p:cNvPr id="6" name="文本框 5"/>
          <p:cNvSpPr txBox="1"/>
          <p:nvPr/>
        </p:nvSpPr>
        <p:spPr>
          <a:xfrm>
            <a:off x="934720" y="2790825"/>
            <a:ext cx="10262235" cy="212280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>
              <a:lnSpc>
                <a:spcPct val="150000"/>
              </a:lnSpc>
            </a:pPr>
            <a:r>
              <a:rPr lang="zh-CN" altLang="en-US" sz="2200">
                <a:latin typeface="Times New Roman" panose="02020603050405020304" pitchFamily="18" charset="0"/>
                <a:cs typeface="Times New Roman" panose="02020603050405020304" pitchFamily="18" charset="0"/>
              </a:rPr>
              <a:t>most popular systems：</a:t>
            </a:r>
            <a:endParaRPr lang="zh-CN" altLang="en-US" sz="220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r>
              <a:rPr lang="en-US" altLang="zh-CN" sz="2200">
                <a:latin typeface="Times New Roman" panose="02020603050405020304" pitchFamily="18" charset="0"/>
                <a:cs typeface="Times New Roman" panose="02020603050405020304" pitchFamily="18" charset="0"/>
              </a:rPr>
              <a:t>a)Java: ArgoUML</a:t>
            </a:r>
            <a:r>
              <a:rPr lang="zh-CN" altLang="en-US" sz="2200">
                <a:latin typeface="Times New Roman" panose="02020603050405020304" pitchFamily="18" charset="0"/>
                <a:cs typeface="Times New Roman" panose="02020603050405020304" pitchFamily="18" charset="0"/>
              </a:rPr>
              <a:t>、Ant、JHotDraw、 Java SDK、Weka</a:t>
            </a:r>
            <a:endParaRPr lang="zh-CN" altLang="en-US" sz="220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r>
              <a:rPr lang="en-US" altLang="zh-CN" sz="2200">
                <a:latin typeface="Times New Roman" panose="02020603050405020304" pitchFamily="18" charset="0"/>
                <a:cs typeface="Times New Roman" panose="02020603050405020304" pitchFamily="18" charset="0"/>
              </a:rPr>
              <a:t>b)C++</a:t>
            </a:r>
            <a:r>
              <a:rPr lang="zh-CN" altLang="en-US" sz="2200">
                <a:latin typeface="Times New Roman" panose="02020603050405020304" pitchFamily="18" charset="0"/>
                <a:cs typeface="Times New Roman" panose="02020603050405020304" pitchFamily="18" charset="0"/>
              </a:rPr>
              <a:t>：Mozilla 、VTK、GNOME</a:t>
            </a:r>
            <a:endParaRPr lang="zh-CN" altLang="en-US" sz="220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50000"/>
              </a:lnSpc>
            </a:pPr>
            <a:r>
              <a:rPr lang="en-US" altLang="zh-CN" sz="2200">
                <a:latin typeface="Times New Roman" panose="02020603050405020304" pitchFamily="18" charset="0"/>
                <a:cs typeface="Times New Roman" panose="02020603050405020304" pitchFamily="18" charset="0"/>
              </a:rPr>
              <a:t>c)Smalltalk</a:t>
            </a:r>
            <a:r>
              <a:rPr lang="zh-CN" altLang="en-US" sz="2200">
                <a:latin typeface="Times New Roman" panose="02020603050405020304" pitchFamily="18" charset="0"/>
                <a:cs typeface="Times New Roman" panose="02020603050405020304" pitchFamily="18" charset="0"/>
              </a:rPr>
              <a:t>：Pharo</a:t>
            </a:r>
            <a:endParaRPr lang="en-US" altLang="zh-CN" sz="22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/>
    </mc:Choice>
    <mc:Fallback>
      <p:transition spd="slow"/>
    </mc:Fallback>
  </mc:AlternateContent>
  <p:timing>
    <p:tnLst>
      <p:par>
        <p:cTn id="1" dur="indefinite" restart="never" nodeType="tmRoot"/>
      </p:par>
    </p:tnLst>
    <p:bldLst>
      <p:bldP spid="4" grpId="0" bldLvl="0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直接连接符 2"/>
          <p:cNvCxnSpPr/>
          <p:nvPr/>
        </p:nvCxnSpPr>
        <p:spPr>
          <a:xfrm flipV="1">
            <a:off x="580821" y="790650"/>
            <a:ext cx="10698961" cy="4534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Freeform 6"/>
          <p:cNvSpPr>
            <a:spLocks noEditPoints="1"/>
          </p:cNvSpPr>
          <p:nvPr/>
        </p:nvSpPr>
        <p:spPr bwMode="auto">
          <a:xfrm>
            <a:off x="11279782" y="363136"/>
            <a:ext cx="425905" cy="427514"/>
          </a:xfrm>
          <a:custGeom>
            <a:avLst/>
            <a:gdLst>
              <a:gd name="T0" fmla="*/ 760 w 1905"/>
              <a:gd name="T1" fmla="*/ 1455 h 1912"/>
              <a:gd name="T2" fmla="*/ 448 w 1905"/>
              <a:gd name="T3" fmla="*/ 1143 h 1912"/>
              <a:gd name="T4" fmla="*/ 529 w 1905"/>
              <a:gd name="T5" fmla="*/ 1061 h 1912"/>
              <a:gd name="T6" fmla="*/ 841 w 1905"/>
              <a:gd name="T7" fmla="*/ 1374 h 1912"/>
              <a:gd name="T8" fmla="*/ 1802 w 1905"/>
              <a:gd name="T9" fmla="*/ 108 h 1912"/>
              <a:gd name="T10" fmla="*/ 748 w 1905"/>
              <a:gd name="T11" fmla="*/ 785 h 1912"/>
              <a:gd name="T12" fmla="*/ 55 w 1905"/>
              <a:gd name="T13" fmla="*/ 1737 h 1912"/>
              <a:gd name="T14" fmla="*/ 173 w 1905"/>
              <a:gd name="T15" fmla="*/ 1854 h 1912"/>
              <a:gd name="T16" fmla="*/ 1124 w 1905"/>
              <a:gd name="T17" fmla="*/ 1161 h 1912"/>
              <a:gd name="T18" fmla="*/ 1802 w 1905"/>
              <a:gd name="T19" fmla="*/ 108 h 1912"/>
              <a:gd name="T20" fmla="*/ 110 w 1905"/>
              <a:gd name="T21" fmla="*/ 1803 h 1912"/>
              <a:gd name="T22" fmla="*/ 0 w 1905"/>
              <a:gd name="T23" fmla="*/ 1912 h 1912"/>
              <a:gd name="T24" fmla="*/ 1758 w 1905"/>
              <a:gd name="T25" fmla="*/ 368 h 1912"/>
              <a:gd name="T26" fmla="*/ 1544 w 1905"/>
              <a:gd name="T27" fmla="*/ 153 h 1912"/>
              <a:gd name="T28" fmla="*/ 786 w 1905"/>
              <a:gd name="T29" fmla="*/ 513 h 19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1905" h="1912">
                <a:moveTo>
                  <a:pt x="760" y="1455"/>
                </a:moveTo>
                <a:cubicBezTo>
                  <a:pt x="448" y="1143"/>
                  <a:pt x="448" y="1143"/>
                  <a:pt x="448" y="1143"/>
                </a:cubicBezTo>
                <a:moveTo>
                  <a:pt x="529" y="1061"/>
                </a:moveTo>
                <a:cubicBezTo>
                  <a:pt x="841" y="1374"/>
                  <a:pt x="841" y="1374"/>
                  <a:pt x="841" y="1374"/>
                </a:cubicBezTo>
                <a:moveTo>
                  <a:pt x="1802" y="108"/>
                </a:moveTo>
                <a:cubicBezTo>
                  <a:pt x="1698" y="4"/>
                  <a:pt x="1226" y="307"/>
                  <a:pt x="748" y="785"/>
                </a:cubicBezTo>
                <a:cubicBezTo>
                  <a:pt x="364" y="1169"/>
                  <a:pt x="94" y="1548"/>
                  <a:pt x="55" y="1737"/>
                </a:cubicBezTo>
                <a:cubicBezTo>
                  <a:pt x="173" y="1854"/>
                  <a:pt x="173" y="1854"/>
                  <a:pt x="173" y="1854"/>
                </a:cubicBezTo>
                <a:cubicBezTo>
                  <a:pt x="361" y="1815"/>
                  <a:pt x="740" y="1545"/>
                  <a:pt x="1124" y="1161"/>
                </a:cubicBezTo>
                <a:cubicBezTo>
                  <a:pt x="1602" y="683"/>
                  <a:pt x="1905" y="212"/>
                  <a:pt x="1802" y="108"/>
                </a:cubicBezTo>
                <a:close/>
                <a:moveTo>
                  <a:pt x="110" y="1803"/>
                </a:moveTo>
                <a:cubicBezTo>
                  <a:pt x="0" y="1912"/>
                  <a:pt x="0" y="1912"/>
                  <a:pt x="0" y="1912"/>
                </a:cubicBezTo>
                <a:moveTo>
                  <a:pt x="1758" y="368"/>
                </a:moveTo>
                <a:cubicBezTo>
                  <a:pt x="1758" y="368"/>
                  <a:pt x="1643" y="253"/>
                  <a:pt x="1544" y="153"/>
                </a:cubicBezTo>
                <a:cubicBezTo>
                  <a:pt x="1544" y="153"/>
                  <a:pt x="1319" y="0"/>
                  <a:pt x="786" y="513"/>
                </a:cubicBezTo>
              </a:path>
            </a:pathLst>
          </a:custGeom>
          <a:noFill/>
          <a:ln w="12700" cap="rnd">
            <a:solidFill>
              <a:srgbClr val="002060"/>
            </a:solidFill>
            <a:prstDash val="solid"/>
            <a:rou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9" name="Oval 17"/>
          <p:cNvSpPr>
            <a:spLocks noChangeArrowheads="1"/>
          </p:cNvSpPr>
          <p:nvPr/>
        </p:nvSpPr>
        <p:spPr bwMode="auto">
          <a:xfrm>
            <a:off x="692768" y="474223"/>
            <a:ext cx="204812" cy="205504"/>
          </a:xfrm>
          <a:prstGeom prst="ellipse">
            <a:avLst/>
          </a:prstGeom>
          <a:gradFill flip="none" rotWithShape="1">
            <a:gsLst>
              <a:gs pos="0">
                <a:srgbClr val="2F416F"/>
              </a:gs>
              <a:gs pos="100000">
                <a:srgbClr val="000B3F"/>
              </a:gs>
            </a:gsLst>
            <a:lin ang="13500000" scaled="1"/>
            <a:tileRect/>
          </a:gradFill>
          <a:ln w="19050">
            <a:solidFill>
              <a:srgbClr val="002060"/>
            </a:solidFill>
          </a:ln>
          <a:effectLst>
            <a:outerShdw blurRad="152400" dist="114300" dir="2700000" sx="90000" sy="90000" algn="tl" rotWithShape="0">
              <a:schemeClr val="tx1">
                <a:alpha val="2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sz="1600"/>
          </a:p>
        </p:txBody>
      </p:sp>
      <p:sp>
        <p:nvSpPr>
          <p:cNvPr id="10" name="TextBox 13"/>
          <p:cNvSpPr txBox="1"/>
          <p:nvPr/>
        </p:nvSpPr>
        <p:spPr>
          <a:xfrm>
            <a:off x="935013" y="314204"/>
            <a:ext cx="1850390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en-US" altLang="zh-CN" b="1">
                <a:sym typeface="+mn-ea"/>
              </a:rPr>
              <a:t> </a:t>
            </a:r>
            <a:r>
              <a:rPr lang="en-US" altLang="zh-CN" sz="2800" b="1">
                <a:sym typeface="+mn-ea"/>
              </a:rPr>
              <a:t>5</a:t>
            </a:r>
            <a:r>
              <a:rPr lang="en-US" altLang="zh-CN" sz="2800" b="1">
                <a:sym typeface="+mn-ea"/>
              </a:rPr>
              <a:t>.Results</a:t>
            </a:r>
            <a:endParaRPr lang="en-US" altLang="zh-CN" sz="2800" b="1">
              <a:sym typeface="+mn-ea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788670" y="1029970"/>
            <a:ext cx="5612130" cy="3987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sz="2000" b="1"/>
              <a:t>5.2. Evaluation Strategies</a:t>
            </a:r>
            <a:endParaRPr sz="2000" b="1"/>
          </a:p>
        </p:txBody>
      </p:sp>
      <p:sp>
        <p:nvSpPr>
          <p:cNvPr id="5" name="文本框 4"/>
          <p:cNvSpPr txBox="1"/>
          <p:nvPr/>
        </p:nvSpPr>
        <p:spPr>
          <a:xfrm>
            <a:off x="4486275" y="1787525"/>
            <a:ext cx="3947795" cy="46037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ctr"/>
            <a:r>
              <a:rPr lang="zh-CN" altLang="en-US" sz="2400" b="1"/>
              <a:t>Survey</a:t>
            </a:r>
            <a:endParaRPr lang="zh-CN" altLang="en-US" sz="2400" b="1"/>
          </a:p>
        </p:txBody>
      </p:sp>
      <p:sp>
        <p:nvSpPr>
          <p:cNvPr id="6" name="文本框 5"/>
          <p:cNvSpPr txBox="1"/>
          <p:nvPr/>
        </p:nvSpPr>
        <p:spPr>
          <a:xfrm>
            <a:off x="934720" y="2928620"/>
            <a:ext cx="11008360" cy="110680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>
              <a:lnSpc>
                <a:spcPct val="150000"/>
              </a:lnSpc>
            </a:pPr>
            <a:r>
              <a:rPr lang="zh-CN" altLang="en-US" sz="2200">
                <a:latin typeface="Times New Roman" panose="02020603050405020304" pitchFamily="18" charset="0"/>
                <a:cs typeface="Times New Roman" panose="02020603050405020304" pitchFamily="18" charset="0"/>
              </a:rPr>
              <a:t> the low number of surveys has an effect on the disconnect between the proposed software visualization approaches and the needs of developers that we found in the past</a:t>
            </a:r>
            <a:r>
              <a:rPr lang="en-US" altLang="zh-CN" sz="220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en-US" altLang="zh-CN" sz="22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/>
    </mc:Choice>
    <mc:Fallback>
      <p:transition spd="slow"/>
    </mc:Fallback>
  </mc:AlternateContent>
  <p:timing>
    <p:tnLst>
      <p:par>
        <p:cTn id="1" dur="indefinite" restart="never" nodeType="tmRoot"/>
      </p:par>
    </p:tnLst>
    <p:bldLst>
      <p:bldP spid="4" grpId="0" bldLvl="0" animBg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直接连接符 2"/>
          <p:cNvCxnSpPr/>
          <p:nvPr/>
        </p:nvCxnSpPr>
        <p:spPr>
          <a:xfrm flipV="1">
            <a:off x="580821" y="790650"/>
            <a:ext cx="10698961" cy="4534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Freeform 6"/>
          <p:cNvSpPr>
            <a:spLocks noEditPoints="1"/>
          </p:cNvSpPr>
          <p:nvPr/>
        </p:nvSpPr>
        <p:spPr bwMode="auto">
          <a:xfrm>
            <a:off x="11279782" y="363136"/>
            <a:ext cx="425905" cy="427514"/>
          </a:xfrm>
          <a:custGeom>
            <a:avLst/>
            <a:gdLst>
              <a:gd name="T0" fmla="*/ 760 w 1905"/>
              <a:gd name="T1" fmla="*/ 1455 h 1912"/>
              <a:gd name="T2" fmla="*/ 448 w 1905"/>
              <a:gd name="T3" fmla="*/ 1143 h 1912"/>
              <a:gd name="T4" fmla="*/ 529 w 1905"/>
              <a:gd name="T5" fmla="*/ 1061 h 1912"/>
              <a:gd name="T6" fmla="*/ 841 w 1905"/>
              <a:gd name="T7" fmla="*/ 1374 h 1912"/>
              <a:gd name="T8" fmla="*/ 1802 w 1905"/>
              <a:gd name="T9" fmla="*/ 108 h 1912"/>
              <a:gd name="T10" fmla="*/ 748 w 1905"/>
              <a:gd name="T11" fmla="*/ 785 h 1912"/>
              <a:gd name="T12" fmla="*/ 55 w 1905"/>
              <a:gd name="T13" fmla="*/ 1737 h 1912"/>
              <a:gd name="T14" fmla="*/ 173 w 1905"/>
              <a:gd name="T15" fmla="*/ 1854 h 1912"/>
              <a:gd name="T16" fmla="*/ 1124 w 1905"/>
              <a:gd name="T17" fmla="*/ 1161 h 1912"/>
              <a:gd name="T18" fmla="*/ 1802 w 1905"/>
              <a:gd name="T19" fmla="*/ 108 h 1912"/>
              <a:gd name="T20" fmla="*/ 110 w 1905"/>
              <a:gd name="T21" fmla="*/ 1803 h 1912"/>
              <a:gd name="T22" fmla="*/ 0 w 1905"/>
              <a:gd name="T23" fmla="*/ 1912 h 1912"/>
              <a:gd name="T24" fmla="*/ 1758 w 1905"/>
              <a:gd name="T25" fmla="*/ 368 h 1912"/>
              <a:gd name="T26" fmla="*/ 1544 w 1905"/>
              <a:gd name="T27" fmla="*/ 153 h 1912"/>
              <a:gd name="T28" fmla="*/ 786 w 1905"/>
              <a:gd name="T29" fmla="*/ 513 h 19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1905" h="1912">
                <a:moveTo>
                  <a:pt x="760" y="1455"/>
                </a:moveTo>
                <a:cubicBezTo>
                  <a:pt x="448" y="1143"/>
                  <a:pt x="448" y="1143"/>
                  <a:pt x="448" y="1143"/>
                </a:cubicBezTo>
                <a:moveTo>
                  <a:pt x="529" y="1061"/>
                </a:moveTo>
                <a:cubicBezTo>
                  <a:pt x="841" y="1374"/>
                  <a:pt x="841" y="1374"/>
                  <a:pt x="841" y="1374"/>
                </a:cubicBezTo>
                <a:moveTo>
                  <a:pt x="1802" y="108"/>
                </a:moveTo>
                <a:cubicBezTo>
                  <a:pt x="1698" y="4"/>
                  <a:pt x="1226" y="307"/>
                  <a:pt x="748" y="785"/>
                </a:cubicBezTo>
                <a:cubicBezTo>
                  <a:pt x="364" y="1169"/>
                  <a:pt x="94" y="1548"/>
                  <a:pt x="55" y="1737"/>
                </a:cubicBezTo>
                <a:cubicBezTo>
                  <a:pt x="173" y="1854"/>
                  <a:pt x="173" y="1854"/>
                  <a:pt x="173" y="1854"/>
                </a:cubicBezTo>
                <a:cubicBezTo>
                  <a:pt x="361" y="1815"/>
                  <a:pt x="740" y="1545"/>
                  <a:pt x="1124" y="1161"/>
                </a:cubicBezTo>
                <a:cubicBezTo>
                  <a:pt x="1602" y="683"/>
                  <a:pt x="1905" y="212"/>
                  <a:pt x="1802" y="108"/>
                </a:cubicBezTo>
                <a:close/>
                <a:moveTo>
                  <a:pt x="110" y="1803"/>
                </a:moveTo>
                <a:cubicBezTo>
                  <a:pt x="0" y="1912"/>
                  <a:pt x="0" y="1912"/>
                  <a:pt x="0" y="1912"/>
                </a:cubicBezTo>
                <a:moveTo>
                  <a:pt x="1758" y="368"/>
                </a:moveTo>
                <a:cubicBezTo>
                  <a:pt x="1758" y="368"/>
                  <a:pt x="1643" y="253"/>
                  <a:pt x="1544" y="153"/>
                </a:cubicBezTo>
                <a:cubicBezTo>
                  <a:pt x="1544" y="153"/>
                  <a:pt x="1319" y="0"/>
                  <a:pt x="786" y="513"/>
                </a:cubicBezTo>
              </a:path>
            </a:pathLst>
          </a:custGeom>
          <a:noFill/>
          <a:ln w="12700" cap="rnd">
            <a:solidFill>
              <a:srgbClr val="002060"/>
            </a:solidFill>
            <a:prstDash val="solid"/>
            <a:rou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9" name="Oval 17"/>
          <p:cNvSpPr>
            <a:spLocks noChangeArrowheads="1"/>
          </p:cNvSpPr>
          <p:nvPr/>
        </p:nvSpPr>
        <p:spPr bwMode="auto">
          <a:xfrm>
            <a:off x="692768" y="474223"/>
            <a:ext cx="204812" cy="205504"/>
          </a:xfrm>
          <a:prstGeom prst="ellipse">
            <a:avLst/>
          </a:prstGeom>
          <a:gradFill flip="none" rotWithShape="1">
            <a:gsLst>
              <a:gs pos="0">
                <a:srgbClr val="2F416F"/>
              </a:gs>
              <a:gs pos="100000">
                <a:srgbClr val="000B3F"/>
              </a:gs>
            </a:gsLst>
            <a:lin ang="13500000" scaled="1"/>
            <a:tileRect/>
          </a:gradFill>
          <a:ln w="19050">
            <a:solidFill>
              <a:srgbClr val="002060"/>
            </a:solidFill>
          </a:ln>
          <a:effectLst>
            <a:outerShdw blurRad="152400" dist="114300" dir="2700000" sx="90000" sy="90000" algn="tl" rotWithShape="0">
              <a:schemeClr val="tx1">
                <a:alpha val="2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sz="1600"/>
          </a:p>
        </p:txBody>
      </p:sp>
      <p:sp>
        <p:nvSpPr>
          <p:cNvPr id="10" name="TextBox 13"/>
          <p:cNvSpPr txBox="1"/>
          <p:nvPr/>
        </p:nvSpPr>
        <p:spPr>
          <a:xfrm>
            <a:off x="935013" y="314204"/>
            <a:ext cx="1850390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en-US" altLang="zh-CN" b="1">
                <a:sym typeface="+mn-ea"/>
              </a:rPr>
              <a:t> </a:t>
            </a:r>
            <a:r>
              <a:rPr lang="en-US" altLang="zh-CN" sz="2800" b="1">
                <a:sym typeface="+mn-ea"/>
              </a:rPr>
              <a:t>5</a:t>
            </a:r>
            <a:r>
              <a:rPr lang="en-US" altLang="zh-CN" sz="2800" b="1">
                <a:sym typeface="+mn-ea"/>
              </a:rPr>
              <a:t>.Results</a:t>
            </a:r>
            <a:endParaRPr lang="en-US" altLang="zh-CN" sz="2800" b="1">
              <a:sym typeface="+mn-ea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788670" y="1029970"/>
            <a:ext cx="5612130" cy="3987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sz="2000" b="1"/>
              <a:t>5.2. Evaluation Strategies</a:t>
            </a:r>
            <a:endParaRPr sz="2000" b="1"/>
          </a:p>
        </p:txBody>
      </p:sp>
      <p:sp>
        <p:nvSpPr>
          <p:cNvPr id="5" name="文本框 4"/>
          <p:cNvSpPr txBox="1"/>
          <p:nvPr/>
        </p:nvSpPr>
        <p:spPr>
          <a:xfrm>
            <a:off x="4486275" y="1787525"/>
            <a:ext cx="3947795" cy="46037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ctr"/>
            <a:r>
              <a:rPr lang="zh-CN" altLang="en-US" sz="2400" b="1"/>
              <a:t>Case Study</a:t>
            </a:r>
            <a:endParaRPr lang="zh-CN" altLang="en-US" sz="2400" b="1"/>
          </a:p>
        </p:txBody>
      </p:sp>
      <p:sp>
        <p:nvSpPr>
          <p:cNvPr id="6" name="文本框 5"/>
          <p:cNvSpPr txBox="1"/>
          <p:nvPr/>
        </p:nvSpPr>
        <p:spPr>
          <a:xfrm>
            <a:off x="1532255" y="2854960"/>
            <a:ext cx="9855200" cy="175323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>
              <a:lnSpc>
                <a:spcPct val="150000"/>
              </a:lnSpc>
            </a:pPr>
            <a:r>
              <a:rPr lang="zh-CN" altLang="en-US" sz="2400">
                <a:latin typeface="Times New Roman" panose="02020603050405020304" pitchFamily="18" charset="0"/>
                <a:cs typeface="Times New Roman" panose="02020603050405020304" pitchFamily="18" charset="0"/>
              </a:rPr>
              <a:t>The case of the study describes the context of the project in which difficulties arise, and shows how a visualization approach provides developers support for tackling them. </a:t>
            </a:r>
            <a:endParaRPr lang="zh-CN" altLang="en-US" sz="24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/>
    </mc:Choice>
    <mc:Fallback>
      <p:transition spd="slow"/>
    </mc:Fallback>
  </mc:AlternateContent>
  <p:timing>
    <p:tnLst>
      <p:par>
        <p:cTn id="1" dur="indefinite" restart="never" nodeType="tmRoot"/>
      </p:par>
    </p:tnLst>
    <p:bldLst>
      <p:bldP spid="4" grpId="0" bldLvl="0" animBg="1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直接连接符 2"/>
          <p:cNvCxnSpPr/>
          <p:nvPr/>
        </p:nvCxnSpPr>
        <p:spPr>
          <a:xfrm flipV="1">
            <a:off x="580821" y="790650"/>
            <a:ext cx="10698961" cy="4534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Freeform 6"/>
          <p:cNvSpPr>
            <a:spLocks noEditPoints="1"/>
          </p:cNvSpPr>
          <p:nvPr/>
        </p:nvSpPr>
        <p:spPr bwMode="auto">
          <a:xfrm>
            <a:off x="11279782" y="363136"/>
            <a:ext cx="425905" cy="427514"/>
          </a:xfrm>
          <a:custGeom>
            <a:avLst/>
            <a:gdLst>
              <a:gd name="T0" fmla="*/ 760 w 1905"/>
              <a:gd name="T1" fmla="*/ 1455 h 1912"/>
              <a:gd name="T2" fmla="*/ 448 w 1905"/>
              <a:gd name="T3" fmla="*/ 1143 h 1912"/>
              <a:gd name="T4" fmla="*/ 529 w 1905"/>
              <a:gd name="T5" fmla="*/ 1061 h 1912"/>
              <a:gd name="T6" fmla="*/ 841 w 1905"/>
              <a:gd name="T7" fmla="*/ 1374 h 1912"/>
              <a:gd name="T8" fmla="*/ 1802 w 1905"/>
              <a:gd name="T9" fmla="*/ 108 h 1912"/>
              <a:gd name="T10" fmla="*/ 748 w 1905"/>
              <a:gd name="T11" fmla="*/ 785 h 1912"/>
              <a:gd name="T12" fmla="*/ 55 w 1905"/>
              <a:gd name="T13" fmla="*/ 1737 h 1912"/>
              <a:gd name="T14" fmla="*/ 173 w 1905"/>
              <a:gd name="T15" fmla="*/ 1854 h 1912"/>
              <a:gd name="T16" fmla="*/ 1124 w 1905"/>
              <a:gd name="T17" fmla="*/ 1161 h 1912"/>
              <a:gd name="T18" fmla="*/ 1802 w 1905"/>
              <a:gd name="T19" fmla="*/ 108 h 1912"/>
              <a:gd name="T20" fmla="*/ 110 w 1905"/>
              <a:gd name="T21" fmla="*/ 1803 h 1912"/>
              <a:gd name="T22" fmla="*/ 0 w 1905"/>
              <a:gd name="T23" fmla="*/ 1912 h 1912"/>
              <a:gd name="T24" fmla="*/ 1758 w 1905"/>
              <a:gd name="T25" fmla="*/ 368 h 1912"/>
              <a:gd name="T26" fmla="*/ 1544 w 1905"/>
              <a:gd name="T27" fmla="*/ 153 h 1912"/>
              <a:gd name="T28" fmla="*/ 786 w 1905"/>
              <a:gd name="T29" fmla="*/ 513 h 19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1905" h="1912">
                <a:moveTo>
                  <a:pt x="760" y="1455"/>
                </a:moveTo>
                <a:cubicBezTo>
                  <a:pt x="448" y="1143"/>
                  <a:pt x="448" y="1143"/>
                  <a:pt x="448" y="1143"/>
                </a:cubicBezTo>
                <a:moveTo>
                  <a:pt x="529" y="1061"/>
                </a:moveTo>
                <a:cubicBezTo>
                  <a:pt x="841" y="1374"/>
                  <a:pt x="841" y="1374"/>
                  <a:pt x="841" y="1374"/>
                </a:cubicBezTo>
                <a:moveTo>
                  <a:pt x="1802" y="108"/>
                </a:moveTo>
                <a:cubicBezTo>
                  <a:pt x="1698" y="4"/>
                  <a:pt x="1226" y="307"/>
                  <a:pt x="748" y="785"/>
                </a:cubicBezTo>
                <a:cubicBezTo>
                  <a:pt x="364" y="1169"/>
                  <a:pt x="94" y="1548"/>
                  <a:pt x="55" y="1737"/>
                </a:cubicBezTo>
                <a:cubicBezTo>
                  <a:pt x="173" y="1854"/>
                  <a:pt x="173" y="1854"/>
                  <a:pt x="173" y="1854"/>
                </a:cubicBezTo>
                <a:cubicBezTo>
                  <a:pt x="361" y="1815"/>
                  <a:pt x="740" y="1545"/>
                  <a:pt x="1124" y="1161"/>
                </a:cubicBezTo>
                <a:cubicBezTo>
                  <a:pt x="1602" y="683"/>
                  <a:pt x="1905" y="212"/>
                  <a:pt x="1802" y="108"/>
                </a:cubicBezTo>
                <a:close/>
                <a:moveTo>
                  <a:pt x="110" y="1803"/>
                </a:moveTo>
                <a:cubicBezTo>
                  <a:pt x="0" y="1912"/>
                  <a:pt x="0" y="1912"/>
                  <a:pt x="0" y="1912"/>
                </a:cubicBezTo>
                <a:moveTo>
                  <a:pt x="1758" y="368"/>
                </a:moveTo>
                <a:cubicBezTo>
                  <a:pt x="1758" y="368"/>
                  <a:pt x="1643" y="253"/>
                  <a:pt x="1544" y="153"/>
                </a:cubicBezTo>
                <a:cubicBezTo>
                  <a:pt x="1544" y="153"/>
                  <a:pt x="1319" y="0"/>
                  <a:pt x="786" y="513"/>
                </a:cubicBezTo>
              </a:path>
            </a:pathLst>
          </a:custGeom>
          <a:noFill/>
          <a:ln w="12700" cap="rnd">
            <a:solidFill>
              <a:srgbClr val="002060"/>
            </a:solidFill>
            <a:prstDash val="solid"/>
            <a:rou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9" name="Oval 17"/>
          <p:cNvSpPr>
            <a:spLocks noChangeArrowheads="1"/>
          </p:cNvSpPr>
          <p:nvPr/>
        </p:nvSpPr>
        <p:spPr bwMode="auto">
          <a:xfrm>
            <a:off x="692768" y="474223"/>
            <a:ext cx="204812" cy="205504"/>
          </a:xfrm>
          <a:prstGeom prst="ellipse">
            <a:avLst/>
          </a:prstGeom>
          <a:gradFill flip="none" rotWithShape="1">
            <a:gsLst>
              <a:gs pos="0">
                <a:srgbClr val="2F416F"/>
              </a:gs>
              <a:gs pos="100000">
                <a:srgbClr val="000B3F"/>
              </a:gs>
            </a:gsLst>
            <a:lin ang="13500000" scaled="1"/>
            <a:tileRect/>
          </a:gradFill>
          <a:ln w="19050">
            <a:solidFill>
              <a:srgbClr val="002060"/>
            </a:solidFill>
          </a:ln>
          <a:effectLst>
            <a:outerShdw blurRad="152400" dist="114300" dir="2700000" sx="90000" sy="90000" algn="tl" rotWithShape="0">
              <a:schemeClr val="tx1">
                <a:alpha val="2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sz="1600"/>
          </a:p>
        </p:txBody>
      </p:sp>
      <p:sp>
        <p:nvSpPr>
          <p:cNvPr id="10" name="TextBox 13"/>
          <p:cNvSpPr txBox="1"/>
          <p:nvPr/>
        </p:nvSpPr>
        <p:spPr>
          <a:xfrm>
            <a:off x="935013" y="314204"/>
            <a:ext cx="1850390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en-US" altLang="zh-CN" b="1">
                <a:sym typeface="+mn-ea"/>
              </a:rPr>
              <a:t> </a:t>
            </a:r>
            <a:r>
              <a:rPr lang="en-US" altLang="zh-CN" sz="2800" b="1">
                <a:sym typeface="+mn-ea"/>
              </a:rPr>
              <a:t>5</a:t>
            </a:r>
            <a:r>
              <a:rPr lang="en-US" altLang="zh-CN" sz="2800" b="1">
                <a:sym typeface="+mn-ea"/>
              </a:rPr>
              <a:t>.Results</a:t>
            </a:r>
            <a:endParaRPr lang="en-US" altLang="zh-CN" sz="2800" b="1">
              <a:sym typeface="+mn-ea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788670" y="1029970"/>
            <a:ext cx="5612130" cy="3987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sz="2000" b="1"/>
              <a:t>5.2. Evaluation Strategies</a:t>
            </a:r>
            <a:endParaRPr sz="2000" b="1"/>
          </a:p>
        </p:txBody>
      </p:sp>
      <p:sp>
        <p:nvSpPr>
          <p:cNvPr id="5" name="文本框 4"/>
          <p:cNvSpPr txBox="1"/>
          <p:nvPr/>
        </p:nvSpPr>
        <p:spPr>
          <a:xfrm>
            <a:off x="4486275" y="1787525"/>
            <a:ext cx="3947795" cy="46037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ctr"/>
            <a:r>
              <a:rPr lang="zh-CN" altLang="en-US" sz="2400" b="1"/>
              <a:t>Experiment</a:t>
            </a:r>
            <a:endParaRPr lang="zh-CN" altLang="en-US" sz="2400" b="1"/>
          </a:p>
        </p:txBody>
      </p:sp>
      <p:sp>
        <p:nvSpPr>
          <p:cNvPr id="7" name="文本框 6"/>
          <p:cNvSpPr txBox="1"/>
          <p:nvPr/>
        </p:nvSpPr>
        <p:spPr>
          <a:xfrm>
            <a:off x="897890" y="2472055"/>
            <a:ext cx="10620375" cy="26301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200">
                <a:latin typeface="Times New Roman" panose="02020603050405020304" pitchFamily="18" charset="0"/>
                <a:cs typeface="Times New Roman" panose="02020603050405020304" pitchFamily="18" charset="0"/>
              </a:rPr>
              <a:t>Participants</a:t>
            </a:r>
            <a:endParaRPr lang="zh-CN" altLang="en-US" sz="220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200">
                <a:latin typeface="Times New Roman" panose="02020603050405020304" pitchFamily="18" charset="0"/>
                <a:cs typeface="Times New Roman" panose="02020603050405020304" pitchFamily="18" charset="0"/>
              </a:rPr>
              <a:t>Type of Analysis</a:t>
            </a:r>
            <a:endParaRPr lang="en-US" altLang="zh-CN" sz="220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200">
                <a:latin typeface="Times New Roman" panose="02020603050405020304" pitchFamily="18" charset="0"/>
                <a:cs typeface="Times New Roman" panose="02020603050405020304" pitchFamily="18" charset="0"/>
              </a:rPr>
              <a:t>Dependent Variables</a:t>
            </a:r>
            <a:endParaRPr lang="en-US" altLang="zh-CN" sz="220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200">
                <a:latin typeface="Times New Roman" panose="02020603050405020304" pitchFamily="18" charset="0"/>
                <a:cs typeface="Times New Roman" panose="02020603050405020304" pitchFamily="18" charset="0"/>
              </a:rPr>
              <a:t>Statistical Tests</a:t>
            </a:r>
            <a:endParaRPr lang="en-US" altLang="zh-CN" sz="220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200">
                <a:latin typeface="Times New Roman" panose="02020603050405020304" pitchFamily="18" charset="0"/>
                <a:cs typeface="Times New Roman" panose="02020603050405020304" pitchFamily="18" charset="0"/>
              </a:rPr>
              <a:t>Task</a:t>
            </a:r>
            <a:endParaRPr lang="en-US" altLang="zh-CN" sz="22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/>
    </mc:Choice>
    <mc:Fallback>
      <p:transition spd="slow"/>
    </mc:Fallback>
  </mc:AlternateContent>
  <p:timing>
    <p:tnLst>
      <p:par>
        <p:cTn id="1" dur="indefinite" restart="never" nodeType="tmRoot"/>
      </p:par>
    </p:tnLst>
    <p:bldLst>
      <p:bldP spid="4" grpId="0" bldLvl="0" animBg="1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直接连接符 2"/>
          <p:cNvCxnSpPr/>
          <p:nvPr/>
        </p:nvCxnSpPr>
        <p:spPr>
          <a:xfrm flipV="1">
            <a:off x="580821" y="790650"/>
            <a:ext cx="10698961" cy="4534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Freeform 6"/>
          <p:cNvSpPr>
            <a:spLocks noEditPoints="1"/>
          </p:cNvSpPr>
          <p:nvPr/>
        </p:nvSpPr>
        <p:spPr bwMode="auto">
          <a:xfrm>
            <a:off x="11279782" y="363136"/>
            <a:ext cx="425905" cy="427514"/>
          </a:xfrm>
          <a:custGeom>
            <a:avLst/>
            <a:gdLst>
              <a:gd name="T0" fmla="*/ 760 w 1905"/>
              <a:gd name="T1" fmla="*/ 1455 h 1912"/>
              <a:gd name="T2" fmla="*/ 448 w 1905"/>
              <a:gd name="T3" fmla="*/ 1143 h 1912"/>
              <a:gd name="T4" fmla="*/ 529 w 1905"/>
              <a:gd name="T5" fmla="*/ 1061 h 1912"/>
              <a:gd name="T6" fmla="*/ 841 w 1905"/>
              <a:gd name="T7" fmla="*/ 1374 h 1912"/>
              <a:gd name="T8" fmla="*/ 1802 w 1905"/>
              <a:gd name="T9" fmla="*/ 108 h 1912"/>
              <a:gd name="T10" fmla="*/ 748 w 1905"/>
              <a:gd name="T11" fmla="*/ 785 h 1912"/>
              <a:gd name="T12" fmla="*/ 55 w 1905"/>
              <a:gd name="T13" fmla="*/ 1737 h 1912"/>
              <a:gd name="T14" fmla="*/ 173 w 1905"/>
              <a:gd name="T15" fmla="*/ 1854 h 1912"/>
              <a:gd name="T16" fmla="*/ 1124 w 1905"/>
              <a:gd name="T17" fmla="*/ 1161 h 1912"/>
              <a:gd name="T18" fmla="*/ 1802 w 1905"/>
              <a:gd name="T19" fmla="*/ 108 h 1912"/>
              <a:gd name="T20" fmla="*/ 110 w 1905"/>
              <a:gd name="T21" fmla="*/ 1803 h 1912"/>
              <a:gd name="T22" fmla="*/ 0 w 1905"/>
              <a:gd name="T23" fmla="*/ 1912 h 1912"/>
              <a:gd name="T24" fmla="*/ 1758 w 1905"/>
              <a:gd name="T25" fmla="*/ 368 h 1912"/>
              <a:gd name="T26" fmla="*/ 1544 w 1905"/>
              <a:gd name="T27" fmla="*/ 153 h 1912"/>
              <a:gd name="T28" fmla="*/ 786 w 1905"/>
              <a:gd name="T29" fmla="*/ 513 h 19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1905" h="1912">
                <a:moveTo>
                  <a:pt x="760" y="1455"/>
                </a:moveTo>
                <a:cubicBezTo>
                  <a:pt x="448" y="1143"/>
                  <a:pt x="448" y="1143"/>
                  <a:pt x="448" y="1143"/>
                </a:cubicBezTo>
                <a:moveTo>
                  <a:pt x="529" y="1061"/>
                </a:moveTo>
                <a:cubicBezTo>
                  <a:pt x="841" y="1374"/>
                  <a:pt x="841" y="1374"/>
                  <a:pt x="841" y="1374"/>
                </a:cubicBezTo>
                <a:moveTo>
                  <a:pt x="1802" y="108"/>
                </a:moveTo>
                <a:cubicBezTo>
                  <a:pt x="1698" y="4"/>
                  <a:pt x="1226" y="307"/>
                  <a:pt x="748" y="785"/>
                </a:cubicBezTo>
                <a:cubicBezTo>
                  <a:pt x="364" y="1169"/>
                  <a:pt x="94" y="1548"/>
                  <a:pt x="55" y="1737"/>
                </a:cubicBezTo>
                <a:cubicBezTo>
                  <a:pt x="173" y="1854"/>
                  <a:pt x="173" y="1854"/>
                  <a:pt x="173" y="1854"/>
                </a:cubicBezTo>
                <a:cubicBezTo>
                  <a:pt x="361" y="1815"/>
                  <a:pt x="740" y="1545"/>
                  <a:pt x="1124" y="1161"/>
                </a:cubicBezTo>
                <a:cubicBezTo>
                  <a:pt x="1602" y="683"/>
                  <a:pt x="1905" y="212"/>
                  <a:pt x="1802" y="108"/>
                </a:cubicBezTo>
                <a:close/>
                <a:moveTo>
                  <a:pt x="110" y="1803"/>
                </a:moveTo>
                <a:cubicBezTo>
                  <a:pt x="0" y="1912"/>
                  <a:pt x="0" y="1912"/>
                  <a:pt x="0" y="1912"/>
                </a:cubicBezTo>
                <a:moveTo>
                  <a:pt x="1758" y="368"/>
                </a:moveTo>
                <a:cubicBezTo>
                  <a:pt x="1758" y="368"/>
                  <a:pt x="1643" y="253"/>
                  <a:pt x="1544" y="153"/>
                </a:cubicBezTo>
                <a:cubicBezTo>
                  <a:pt x="1544" y="153"/>
                  <a:pt x="1319" y="0"/>
                  <a:pt x="786" y="513"/>
                </a:cubicBezTo>
              </a:path>
            </a:pathLst>
          </a:custGeom>
          <a:noFill/>
          <a:ln w="12700" cap="rnd">
            <a:solidFill>
              <a:srgbClr val="002060"/>
            </a:solidFill>
            <a:prstDash val="solid"/>
            <a:rou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9" name="Oval 17"/>
          <p:cNvSpPr>
            <a:spLocks noChangeArrowheads="1"/>
          </p:cNvSpPr>
          <p:nvPr/>
        </p:nvSpPr>
        <p:spPr bwMode="auto">
          <a:xfrm>
            <a:off x="692768" y="474223"/>
            <a:ext cx="204812" cy="205504"/>
          </a:xfrm>
          <a:prstGeom prst="ellipse">
            <a:avLst/>
          </a:prstGeom>
          <a:gradFill flip="none" rotWithShape="1">
            <a:gsLst>
              <a:gs pos="0">
                <a:srgbClr val="2F416F"/>
              </a:gs>
              <a:gs pos="100000">
                <a:srgbClr val="000B3F"/>
              </a:gs>
            </a:gsLst>
            <a:lin ang="13500000" scaled="1"/>
            <a:tileRect/>
          </a:gradFill>
          <a:ln w="19050">
            <a:solidFill>
              <a:srgbClr val="002060"/>
            </a:solidFill>
          </a:ln>
          <a:effectLst>
            <a:outerShdw blurRad="152400" dist="114300" dir="2700000" sx="90000" sy="90000" algn="tl" rotWithShape="0">
              <a:schemeClr val="tx1">
                <a:alpha val="2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sz="1600"/>
          </a:p>
        </p:txBody>
      </p:sp>
      <p:sp>
        <p:nvSpPr>
          <p:cNvPr id="10" name="TextBox 13"/>
          <p:cNvSpPr txBox="1"/>
          <p:nvPr/>
        </p:nvSpPr>
        <p:spPr>
          <a:xfrm>
            <a:off x="935013" y="314204"/>
            <a:ext cx="1850390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en-US" altLang="zh-CN" b="1">
                <a:sym typeface="+mn-ea"/>
              </a:rPr>
              <a:t> </a:t>
            </a:r>
            <a:r>
              <a:rPr lang="en-US" altLang="zh-CN" sz="2800" b="1">
                <a:sym typeface="+mn-ea"/>
              </a:rPr>
              <a:t>5</a:t>
            </a:r>
            <a:r>
              <a:rPr lang="en-US" altLang="zh-CN" sz="2800" b="1">
                <a:sym typeface="+mn-ea"/>
              </a:rPr>
              <a:t>.Results</a:t>
            </a:r>
            <a:endParaRPr lang="en-US" altLang="zh-CN" sz="2800" b="1">
              <a:sym typeface="+mn-ea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788670" y="1029970"/>
            <a:ext cx="5612130" cy="3987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sz="2000" b="1"/>
              <a:t>5.2. Evaluation Strategies</a:t>
            </a:r>
            <a:endParaRPr sz="2000" b="1"/>
          </a:p>
        </p:txBody>
      </p:sp>
      <p:sp>
        <p:nvSpPr>
          <p:cNvPr id="5" name="文本框 4"/>
          <p:cNvSpPr txBox="1"/>
          <p:nvPr/>
        </p:nvSpPr>
        <p:spPr>
          <a:xfrm>
            <a:off x="4486275" y="1787525"/>
            <a:ext cx="3947795" cy="46037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ctr"/>
            <a:r>
              <a:rPr lang="zh-CN" altLang="en-US" sz="2400" b="1"/>
              <a:t>Experiment</a:t>
            </a:r>
            <a:endParaRPr lang="zh-CN" altLang="en-US" sz="2400" b="1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672080" y="2794000"/>
            <a:ext cx="7576820" cy="2858770"/>
          </a:xfrm>
          <a:prstGeom prst="rect">
            <a:avLst/>
          </a:prstGeom>
        </p:spPr>
      </p:pic>
      <p:sp>
        <p:nvSpPr>
          <p:cNvPr id="8" name="文本框 7"/>
          <p:cNvSpPr txBox="1"/>
          <p:nvPr/>
        </p:nvSpPr>
        <p:spPr>
          <a:xfrm>
            <a:off x="0" y="6023610"/>
            <a:ext cx="12191365" cy="42989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ctr"/>
            <a:r>
              <a:rPr lang="zh-CN" altLang="en-US" sz="2200">
                <a:latin typeface="Times New Roman" panose="02020603050405020304" pitchFamily="18" charset="0"/>
                <a:cs typeface="Times New Roman" panose="02020603050405020304" pitchFamily="18" charset="0"/>
              </a:rPr>
              <a:t>Figure 4: Histogr</a:t>
            </a:r>
            <a:r>
              <a:rPr lang="zh-CN" altLang="en-US" sz="2200">
                <a:latin typeface="Times New Roman" panose="02020603050405020304" pitchFamily="18" charset="0"/>
                <a:cs typeface="Times New Roman" panose="02020603050405020304" pitchFamily="18" charset="0"/>
              </a:rPr>
              <a:t>am of the number of participants reported in evaluation.</a:t>
            </a:r>
            <a:endParaRPr lang="zh-CN" altLang="en-US" sz="22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/>
    </mc:Choice>
    <mc:Fallback>
      <p:transition spd="slow"/>
    </mc:Fallback>
  </mc:AlternateContent>
  <p:timing>
    <p:tnLst>
      <p:par>
        <p:cTn id="1" dur="indefinite" restart="never" nodeType="tmRoot"/>
      </p:par>
    </p:tnLst>
    <p:bldLst>
      <p:bldP spid="4" grpId="0" bldLvl="0" animBg="1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直接连接符 2"/>
          <p:cNvCxnSpPr/>
          <p:nvPr/>
        </p:nvCxnSpPr>
        <p:spPr>
          <a:xfrm flipV="1">
            <a:off x="580821" y="790650"/>
            <a:ext cx="10698961" cy="4534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Freeform 6"/>
          <p:cNvSpPr>
            <a:spLocks noEditPoints="1"/>
          </p:cNvSpPr>
          <p:nvPr/>
        </p:nvSpPr>
        <p:spPr bwMode="auto">
          <a:xfrm>
            <a:off x="11279782" y="363136"/>
            <a:ext cx="425905" cy="427514"/>
          </a:xfrm>
          <a:custGeom>
            <a:avLst/>
            <a:gdLst>
              <a:gd name="T0" fmla="*/ 760 w 1905"/>
              <a:gd name="T1" fmla="*/ 1455 h 1912"/>
              <a:gd name="T2" fmla="*/ 448 w 1905"/>
              <a:gd name="T3" fmla="*/ 1143 h 1912"/>
              <a:gd name="T4" fmla="*/ 529 w 1905"/>
              <a:gd name="T5" fmla="*/ 1061 h 1912"/>
              <a:gd name="T6" fmla="*/ 841 w 1905"/>
              <a:gd name="T7" fmla="*/ 1374 h 1912"/>
              <a:gd name="T8" fmla="*/ 1802 w 1905"/>
              <a:gd name="T9" fmla="*/ 108 h 1912"/>
              <a:gd name="T10" fmla="*/ 748 w 1905"/>
              <a:gd name="T11" fmla="*/ 785 h 1912"/>
              <a:gd name="T12" fmla="*/ 55 w 1905"/>
              <a:gd name="T13" fmla="*/ 1737 h 1912"/>
              <a:gd name="T14" fmla="*/ 173 w 1905"/>
              <a:gd name="T15" fmla="*/ 1854 h 1912"/>
              <a:gd name="T16" fmla="*/ 1124 w 1905"/>
              <a:gd name="T17" fmla="*/ 1161 h 1912"/>
              <a:gd name="T18" fmla="*/ 1802 w 1905"/>
              <a:gd name="T19" fmla="*/ 108 h 1912"/>
              <a:gd name="T20" fmla="*/ 110 w 1905"/>
              <a:gd name="T21" fmla="*/ 1803 h 1912"/>
              <a:gd name="T22" fmla="*/ 0 w 1905"/>
              <a:gd name="T23" fmla="*/ 1912 h 1912"/>
              <a:gd name="T24" fmla="*/ 1758 w 1905"/>
              <a:gd name="T25" fmla="*/ 368 h 1912"/>
              <a:gd name="T26" fmla="*/ 1544 w 1905"/>
              <a:gd name="T27" fmla="*/ 153 h 1912"/>
              <a:gd name="T28" fmla="*/ 786 w 1905"/>
              <a:gd name="T29" fmla="*/ 513 h 19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1905" h="1912">
                <a:moveTo>
                  <a:pt x="760" y="1455"/>
                </a:moveTo>
                <a:cubicBezTo>
                  <a:pt x="448" y="1143"/>
                  <a:pt x="448" y="1143"/>
                  <a:pt x="448" y="1143"/>
                </a:cubicBezTo>
                <a:moveTo>
                  <a:pt x="529" y="1061"/>
                </a:moveTo>
                <a:cubicBezTo>
                  <a:pt x="841" y="1374"/>
                  <a:pt x="841" y="1374"/>
                  <a:pt x="841" y="1374"/>
                </a:cubicBezTo>
                <a:moveTo>
                  <a:pt x="1802" y="108"/>
                </a:moveTo>
                <a:cubicBezTo>
                  <a:pt x="1698" y="4"/>
                  <a:pt x="1226" y="307"/>
                  <a:pt x="748" y="785"/>
                </a:cubicBezTo>
                <a:cubicBezTo>
                  <a:pt x="364" y="1169"/>
                  <a:pt x="94" y="1548"/>
                  <a:pt x="55" y="1737"/>
                </a:cubicBezTo>
                <a:cubicBezTo>
                  <a:pt x="173" y="1854"/>
                  <a:pt x="173" y="1854"/>
                  <a:pt x="173" y="1854"/>
                </a:cubicBezTo>
                <a:cubicBezTo>
                  <a:pt x="361" y="1815"/>
                  <a:pt x="740" y="1545"/>
                  <a:pt x="1124" y="1161"/>
                </a:cubicBezTo>
                <a:cubicBezTo>
                  <a:pt x="1602" y="683"/>
                  <a:pt x="1905" y="212"/>
                  <a:pt x="1802" y="108"/>
                </a:cubicBezTo>
                <a:close/>
                <a:moveTo>
                  <a:pt x="110" y="1803"/>
                </a:moveTo>
                <a:cubicBezTo>
                  <a:pt x="0" y="1912"/>
                  <a:pt x="0" y="1912"/>
                  <a:pt x="0" y="1912"/>
                </a:cubicBezTo>
                <a:moveTo>
                  <a:pt x="1758" y="368"/>
                </a:moveTo>
                <a:cubicBezTo>
                  <a:pt x="1758" y="368"/>
                  <a:pt x="1643" y="253"/>
                  <a:pt x="1544" y="153"/>
                </a:cubicBezTo>
                <a:cubicBezTo>
                  <a:pt x="1544" y="153"/>
                  <a:pt x="1319" y="0"/>
                  <a:pt x="786" y="513"/>
                </a:cubicBezTo>
              </a:path>
            </a:pathLst>
          </a:custGeom>
          <a:noFill/>
          <a:ln w="12700" cap="rnd">
            <a:solidFill>
              <a:srgbClr val="002060"/>
            </a:solidFill>
            <a:prstDash val="solid"/>
            <a:rou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9" name="Oval 17"/>
          <p:cNvSpPr>
            <a:spLocks noChangeArrowheads="1"/>
          </p:cNvSpPr>
          <p:nvPr/>
        </p:nvSpPr>
        <p:spPr bwMode="auto">
          <a:xfrm>
            <a:off x="692768" y="474223"/>
            <a:ext cx="204812" cy="205504"/>
          </a:xfrm>
          <a:prstGeom prst="ellipse">
            <a:avLst/>
          </a:prstGeom>
          <a:gradFill flip="none" rotWithShape="1">
            <a:gsLst>
              <a:gs pos="0">
                <a:srgbClr val="2F416F"/>
              </a:gs>
              <a:gs pos="100000">
                <a:srgbClr val="000B3F"/>
              </a:gs>
            </a:gsLst>
            <a:lin ang="13500000" scaled="1"/>
            <a:tileRect/>
          </a:gradFill>
          <a:ln w="19050">
            <a:solidFill>
              <a:srgbClr val="002060"/>
            </a:solidFill>
          </a:ln>
          <a:effectLst>
            <a:outerShdw blurRad="152400" dist="114300" dir="2700000" sx="90000" sy="90000" algn="tl" rotWithShape="0">
              <a:schemeClr val="tx1">
                <a:alpha val="2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sz="1600"/>
          </a:p>
        </p:txBody>
      </p:sp>
      <p:sp>
        <p:nvSpPr>
          <p:cNvPr id="10" name="TextBox 13"/>
          <p:cNvSpPr txBox="1"/>
          <p:nvPr/>
        </p:nvSpPr>
        <p:spPr>
          <a:xfrm>
            <a:off x="935013" y="314204"/>
            <a:ext cx="1850390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en-US" altLang="zh-CN" b="1">
                <a:sym typeface="+mn-ea"/>
              </a:rPr>
              <a:t> </a:t>
            </a:r>
            <a:r>
              <a:rPr lang="en-US" altLang="zh-CN" sz="2800" b="1">
                <a:sym typeface="+mn-ea"/>
              </a:rPr>
              <a:t>5</a:t>
            </a:r>
            <a:r>
              <a:rPr lang="en-US" altLang="zh-CN" sz="2800" b="1">
                <a:sym typeface="+mn-ea"/>
              </a:rPr>
              <a:t>.Results</a:t>
            </a:r>
            <a:endParaRPr lang="en-US" altLang="zh-CN" sz="2800" b="1">
              <a:sym typeface="+mn-ea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788670" y="1029970"/>
            <a:ext cx="5612130" cy="3987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sz="2000" b="1"/>
              <a:t>5.2. Evaluation Strategies</a:t>
            </a:r>
            <a:endParaRPr sz="2000" b="1"/>
          </a:p>
        </p:txBody>
      </p:sp>
      <p:sp>
        <p:nvSpPr>
          <p:cNvPr id="5" name="文本框 4"/>
          <p:cNvSpPr txBox="1"/>
          <p:nvPr/>
        </p:nvSpPr>
        <p:spPr>
          <a:xfrm>
            <a:off x="4486275" y="1787525"/>
            <a:ext cx="3947795" cy="46037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ctr"/>
            <a:r>
              <a:rPr lang="zh-CN" altLang="en-US" sz="2400" b="1"/>
              <a:t>Experiment</a:t>
            </a:r>
            <a:endParaRPr lang="zh-CN" altLang="en-US" sz="2400" b="1"/>
          </a:p>
        </p:txBody>
      </p:sp>
      <p:sp>
        <p:nvSpPr>
          <p:cNvPr id="8" name="文本框 7"/>
          <p:cNvSpPr txBox="1"/>
          <p:nvPr/>
        </p:nvSpPr>
        <p:spPr>
          <a:xfrm>
            <a:off x="0" y="6023610"/>
            <a:ext cx="12191365" cy="42989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ctr"/>
            <a:r>
              <a:rPr lang="zh-CN" altLang="en-US" sz="2200">
                <a:latin typeface="Times New Roman" panose="02020603050405020304" pitchFamily="18" charset="0"/>
                <a:cs typeface="Times New Roman" panose="02020603050405020304" pitchFamily="18" charset="0"/>
              </a:rPr>
              <a:t>Table 5: Type of analysis adopted in experiments.</a:t>
            </a:r>
            <a:endParaRPr lang="zh-CN" altLang="en-US" sz="22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112135" y="2411095"/>
            <a:ext cx="5636895" cy="344932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/>
    </mc:Choice>
    <mc:Fallback>
      <p:transition spd="slow"/>
    </mc:Fallback>
  </mc:AlternateContent>
  <p:timing>
    <p:tnLst>
      <p:par>
        <p:cTn id="1" dur="indefinite" restart="never" nodeType="tmRoot"/>
      </p:par>
    </p:tnLst>
    <p:bldLst>
      <p:bldP spid="4" grpId="0" bldLvl="0" animBg="1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直接连接符 2"/>
          <p:cNvCxnSpPr/>
          <p:nvPr/>
        </p:nvCxnSpPr>
        <p:spPr>
          <a:xfrm flipV="1">
            <a:off x="580821" y="790650"/>
            <a:ext cx="10698961" cy="4534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Freeform 6"/>
          <p:cNvSpPr>
            <a:spLocks noEditPoints="1"/>
          </p:cNvSpPr>
          <p:nvPr/>
        </p:nvSpPr>
        <p:spPr bwMode="auto">
          <a:xfrm>
            <a:off x="11279782" y="363136"/>
            <a:ext cx="425905" cy="427514"/>
          </a:xfrm>
          <a:custGeom>
            <a:avLst/>
            <a:gdLst>
              <a:gd name="T0" fmla="*/ 760 w 1905"/>
              <a:gd name="T1" fmla="*/ 1455 h 1912"/>
              <a:gd name="T2" fmla="*/ 448 w 1905"/>
              <a:gd name="T3" fmla="*/ 1143 h 1912"/>
              <a:gd name="T4" fmla="*/ 529 w 1905"/>
              <a:gd name="T5" fmla="*/ 1061 h 1912"/>
              <a:gd name="T6" fmla="*/ 841 w 1905"/>
              <a:gd name="T7" fmla="*/ 1374 h 1912"/>
              <a:gd name="T8" fmla="*/ 1802 w 1905"/>
              <a:gd name="T9" fmla="*/ 108 h 1912"/>
              <a:gd name="T10" fmla="*/ 748 w 1905"/>
              <a:gd name="T11" fmla="*/ 785 h 1912"/>
              <a:gd name="T12" fmla="*/ 55 w 1905"/>
              <a:gd name="T13" fmla="*/ 1737 h 1912"/>
              <a:gd name="T14" fmla="*/ 173 w 1905"/>
              <a:gd name="T15" fmla="*/ 1854 h 1912"/>
              <a:gd name="T16" fmla="*/ 1124 w 1905"/>
              <a:gd name="T17" fmla="*/ 1161 h 1912"/>
              <a:gd name="T18" fmla="*/ 1802 w 1905"/>
              <a:gd name="T19" fmla="*/ 108 h 1912"/>
              <a:gd name="T20" fmla="*/ 110 w 1905"/>
              <a:gd name="T21" fmla="*/ 1803 h 1912"/>
              <a:gd name="T22" fmla="*/ 0 w 1905"/>
              <a:gd name="T23" fmla="*/ 1912 h 1912"/>
              <a:gd name="T24" fmla="*/ 1758 w 1905"/>
              <a:gd name="T25" fmla="*/ 368 h 1912"/>
              <a:gd name="T26" fmla="*/ 1544 w 1905"/>
              <a:gd name="T27" fmla="*/ 153 h 1912"/>
              <a:gd name="T28" fmla="*/ 786 w 1905"/>
              <a:gd name="T29" fmla="*/ 513 h 19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1905" h="1912">
                <a:moveTo>
                  <a:pt x="760" y="1455"/>
                </a:moveTo>
                <a:cubicBezTo>
                  <a:pt x="448" y="1143"/>
                  <a:pt x="448" y="1143"/>
                  <a:pt x="448" y="1143"/>
                </a:cubicBezTo>
                <a:moveTo>
                  <a:pt x="529" y="1061"/>
                </a:moveTo>
                <a:cubicBezTo>
                  <a:pt x="841" y="1374"/>
                  <a:pt x="841" y="1374"/>
                  <a:pt x="841" y="1374"/>
                </a:cubicBezTo>
                <a:moveTo>
                  <a:pt x="1802" y="108"/>
                </a:moveTo>
                <a:cubicBezTo>
                  <a:pt x="1698" y="4"/>
                  <a:pt x="1226" y="307"/>
                  <a:pt x="748" y="785"/>
                </a:cubicBezTo>
                <a:cubicBezTo>
                  <a:pt x="364" y="1169"/>
                  <a:pt x="94" y="1548"/>
                  <a:pt x="55" y="1737"/>
                </a:cubicBezTo>
                <a:cubicBezTo>
                  <a:pt x="173" y="1854"/>
                  <a:pt x="173" y="1854"/>
                  <a:pt x="173" y="1854"/>
                </a:cubicBezTo>
                <a:cubicBezTo>
                  <a:pt x="361" y="1815"/>
                  <a:pt x="740" y="1545"/>
                  <a:pt x="1124" y="1161"/>
                </a:cubicBezTo>
                <a:cubicBezTo>
                  <a:pt x="1602" y="683"/>
                  <a:pt x="1905" y="212"/>
                  <a:pt x="1802" y="108"/>
                </a:cubicBezTo>
                <a:close/>
                <a:moveTo>
                  <a:pt x="110" y="1803"/>
                </a:moveTo>
                <a:cubicBezTo>
                  <a:pt x="0" y="1912"/>
                  <a:pt x="0" y="1912"/>
                  <a:pt x="0" y="1912"/>
                </a:cubicBezTo>
                <a:moveTo>
                  <a:pt x="1758" y="368"/>
                </a:moveTo>
                <a:cubicBezTo>
                  <a:pt x="1758" y="368"/>
                  <a:pt x="1643" y="253"/>
                  <a:pt x="1544" y="153"/>
                </a:cubicBezTo>
                <a:cubicBezTo>
                  <a:pt x="1544" y="153"/>
                  <a:pt x="1319" y="0"/>
                  <a:pt x="786" y="513"/>
                </a:cubicBezTo>
              </a:path>
            </a:pathLst>
          </a:custGeom>
          <a:noFill/>
          <a:ln w="12700" cap="rnd">
            <a:solidFill>
              <a:srgbClr val="002060"/>
            </a:solidFill>
            <a:prstDash val="solid"/>
            <a:rou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9" name="Oval 17"/>
          <p:cNvSpPr>
            <a:spLocks noChangeArrowheads="1"/>
          </p:cNvSpPr>
          <p:nvPr/>
        </p:nvSpPr>
        <p:spPr bwMode="auto">
          <a:xfrm>
            <a:off x="692768" y="474223"/>
            <a:ext cx="204812" cy="205504"/>
          </a:xfrm>
          <a:prstGeom prst="ellipse">
            <a:avLst/>
          </a:prstGeom>
          <a:gradFill flip="none" rotWithShape="1">
            <a:gsLst>
              <a:gs pos="0">
                <a:srgbClr val="2F416F"/>
              </a:gs>
              <a:gs pos="100000">
                <a:srgbClr val="000B3F"/>
              </a:gs>
            </a:gsLst>
            <a:lin ang="13500000" scaled="1"/>
            <a:tileRect/>
          </a:gradFill>
          <a:ln w="19050">
            <a:solidFill>
              <a:srgbClr val="002060"/>
            </a:solidFill>
          </a:ln>
          <a:effectLst>
            <a:outerShdw blurRad="152400" dist="114300" dir="2700000" sx="90000" sy="90000" algn="tl" rotWithShape="0">
              <a:schemeClr val="tx1">
                <a:alpha val="2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sz="1600"/>
          </a:p>
        </p:txBody>
      </p:sp>
      <p:sp>
        <p:nvSpPr>
          <p:cNvPr id="10" name="TextBox 13"/>
          <p:cNvSpPr txBox="1"/>
          <p:nvPr/>
        </p:nvSpPr>
        <p:spPr>
          <a:xfrm>
            <a:off x="935013" y="314204"/>
            <a:ext cx="1850390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en-US" altLang="zh-CN" b="1">
                <a:sym typeface="+mn-ea"/>
              </a:rPr>
              <a:t> </a:t>
            </a:r>
            <a:r>
              <a:rPr lang="en-US" altLang="zh-CN" sz="2800" b="1">
                <a:sym typeface="+mn-ea"/>
              </a:rPr>
              <a:t>5</a:t>
            </a:r>
            <a:r>
              <a:rPr lang="en-US" altLang="zh-CN" sz="2800" b="1">
                <a:sym typeface="+mn-ea"/>
              </a:rPr>
              <a:t>.Results</a:t>
            </a:r>
            <a:endParaRPr lang="en-US" altLang="zh-CN" sz="2800" b="1">
              <a:sym typeface="+mn-ea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788670" y="1029970"/>
            <a:ext cx="5612130" cy="3987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sz="2000" b="1"/>
              <a:t>5.2. Evaluation Strategies</a:t>
            </a:r>
            <a:endParaRPr sz="2000" b="1"/>
          </a:p>
        </p:txBody>
      </p:sp>
      <p:sp>
        <p:nvSpPr>
          <p:cNvPr id="5" name="文本框 4"/>
          <p:cNvSpPr txBox="1"/>
          <p:nvPr/>
        </p:nvSpPr>
        <p:spPr>
          <a:xfrm>
            <a:off x="4486275" y="1787525"/>
            <a:ext cx="3947795" cy="46037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ctr"/>
            <a:r>
              <a:rPr lang="zh-CN" altLang="en-US" sz="2400" b="1"/>
              <a:t>Experiment</a:t>
            </a:r>
            <a:endParaRPr lang="zh-CN" altLang="en-US" sz="2400" b="1"/>
          </a:p>
        </p:txBody>
      </p:sp>
      <p:sp>
        <p:nvSpPr>
          <p:cNvPr id="8" name="文本框 7"/>
          <p:cNvSpPr txBox="1"/>
          <p:nvPr/>
        </p:nvSpPr>
        <p:spPr>
          <a:xfrm>
            <a:off x="0" y="6144260"/>
            <a:ext cx="12191365" cy="42989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ctr"/>
            <a:r>
              <a:rPr lang="zh-CN" altLang="en-US" sz="2200">
                <a:latin typeface="Times New Roman" panose="02020603050405020304" pitchFamily="18" charset="0"/>
                <a:cs typeface="Times New Roman" panose="02020603050405020304" pitchFamily="18" charset="0"/>
              </a:rPr>
              <a:t>Table 6: Classification of tasks used in experiments according to Munzner </a:t>
            </a:r>
            <a:endParaRPr lang="zh-CN" altLang="en-US" sz="22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631690" y="2247900"/>
            <a:ext cx="3321050" cy="38608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/>
    </mc:Choice>
    <mc:Fallback>
      <p:transition spd="slow"/>
    </mc:Fallback>
  </mc:AlternateContent>
  <p:timing>
    <p:tnLst>
      <p:par>
        <p:cTn id="1" dur="indefinite" restart="never" nodeType="tmRoot"/>
      </p:par>
    </p:tnLst>
    <p:bldLst>
      <p:bldP spid="4" grpId="0" bldLvl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3"/>
          <p:cNvSpPr txBox="1"/>
          <p:nvPr/>
        </p:nvSpPr>
        <p:spPr>
          <a:xfrm>
            <a:off x="935013" y="314204"/>
            <a:ext cx="2818130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altLang="zh-CN" b="1">
                <a:sym typeface="+mn-ea"/>
              </a:rPr>
              <a:t> </a:t>
            </a:r>
            <a:r>
              <a:rPr lang="en-US" altLang="zh-CN" sz="2800" b="1">
                <a:sym typeface="+mn-ea"/>
              </a:rPr>
              <a:t>1.</a:t>
            </a:r>
            <a:r>
              <a:rPr lang="en-US" altLang="zh-CN" sz="2800" b="1">
                <a:sym typeface="+mn-ea"/>
              </a:rPr>
              <a:t>Introduction</a:t>
            </a:r>
            <a:endParaRPr lang="en-US" altLang="zh-CN" sz="2800" b="1" dirty="0">
              <a:solidFill>
                <a:srgbClr val="002060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cxnSp>
        <p:nvCxnSpPr>
          <p:cNvPr id="3" name="直接连接符 2"/>
          <p:cNvCxnSpPr/>
          <p:nvPr/>
        </p:nvCxnSpPr>
        <p:spPr>
          <a:xfrm flipV="1">
            <a:off x="580821" y="790650"/>
            <a:ext cx="10698961" cy="4534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Freeform 6"/>
          <p:cNvSpPr>
            <a:spLocks noEditPoints="1"/>
          </p:cNvSpPr>
          <p:nvPr/>
        </p:nvSpPr>
        <p:spPr bwMode="auto">
          <a:xfrm>
            <a:off x="11279782" y="363136"/>
            <a:ext cx="425905" cy="427514"/>
          </a:xfrm>
          <a:custGeom>
            <a:avLst/>
            <a:gdLst>
              <a:gd name="T0" fmla="*/ 760 w 1905"/>
              <a:gd name="T1" fmla="*/ 1455 h 1912"/>
              <a:gd name="T2" fmla="*/ 448 w 1905"/>
              <a:gd name="T3" fmla="*/ 1143 h 1912"/>
              <a:gd name="T4" fmla="*/ 529 w 1905"/>
              <a:gd name="T5" fmla="*/ 1061 h 1912"/>
              <a:gd name="T6" fmla="*/ 841 w 1905"/>
              <a:gd name="T7" fmla="*/ 1374 h 1912"/>
              <a:gd name="T8" fmla="*/ 1802 w 1905"/>
              <a:gd name="T9" fmla="*/ 108 h 1912"/>
              <a:gd name="T10" fmla="*/ 748 w 1905"/>
              <a:gd name="T11" fmla="*/ 785 h 1912"/>
              <a:gd name="T12" fmla="*/ 55 w 1905"/>
              <a:gd name="T13" fmla="*/ 1737 h 1912"/>
              <a:gd name="T14" fmla="*/ 173 w 1905"/>
              <a:gd name="T15" fmla="*/ 1854 h 1912"/>
              <a:gd name="T16" fmla="*/ 1124 w 1905"/>
              <a:gd name="T17" fmla="*/ 1161 h 1912"/>
              <a:gd name="T18" fmla="*/ 1802 w 1905"/>
              <a:gd name="T19" fmla="*/ 108 h 1912"/>
              <a:gd name="T20" fmla="*/ 110 w 1905"/>
              <a:gd name="T21" fmla="*/ 1803 h 1912"/>
              <a:gd name="T22" fmla="*/ 0 w 1905"/>
              <a:gd name="T23" fmla="*/ 1912 h 1912"/>
              <a:gd name="T24" fmla="*/ 1758 w 1905"/>
              <a:gd name="T25" fmla="*/ 368 h 1912"/>
              <a:gd name="T26" fmla="*/ 1544 w 1905"/>
              <a:gd name="T27" fmla="*/ 153 h 1912"/>
              <a:gd name="T28" fmla="*/ 786 w 1905"/>
              <a:gd name="T29" fmla="*/ 513 h 19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1905" h="1912">
                <a:moveTo>
                  <a:pt x="760" y="1455"/>
                </a:moveTo>
                <a:cubicBezTo>
                  <a:pt x="448" y="1143"/>
                  <a:pt x="448" y="1143"/>
                  <a:pt x="448" y="1143"/>
                </a:cubicBezTo>
                <a:moveTo>
                  <a:pt x="529" y="1061"/>
                </a:moveTo>
                <a:cubicBezTo>
                  <a:pt x="841" y="1374"/>
                  <a:pt x="841" y="1374"/>
                  <a:pt x="841" y="1374"/>
                </a:cubicBezTo>
                <a:moveTo>
                  <a:pt x="1802" y="108"/>
                </a:moveTo>
                <a:cubicBezTo>
                  <a:pt x="1698" y="4"/>
                  <a:pt x="1226" y="307"/>
                  <a:pt x="748" y="785"/>
                </a:cubicBezTo>
                <a:cubicBezTo>
                  <a:pt x="364" y="1169"/>
                  <a:pt x="94" y="1548"/>
                  <a:pt x="55" y="1737"/>
                </a:cubicBezTo>
                <a:cubicBezTo>
                  <a:pt x="173" y="1854"/>
                  <a:pt x="173" y="1854"/>
                  <a:pt x="173" y="1854"/>
                </a:cubicBezTo>
                <a:cubicBezTo>
                  <a:pt x="361" y="1815"/>
                  <a:pt x="740" y="1545"/>
                  <a:pt x="1124" y="1161"/>
                </a:cubicBezTo>
                <a:cubicBezTo>
                  <a:pt x="1602" y="683"/>
                  <a:pt x="1905" y="212"/>
                  <a:pt x="1802" y="108"/>
                </a:cubicBezTo>
                <a:close/>
                <a:moveTo>
                  <a:pt x="110" y="1803"/>
                </a:moveTo>
                <a:cubicBezTo>
                  <a:pt x="0" y="1912"/>
                  <a:pt x="0" y="1912"/>
                  <a:pt x="0" y="1912"/>
                </a:cubicBezTo>
                <a:moveTo>
                  <a:pt x="1758" y="368"/>
                </a:moveTo>
                <a:cubicBezTo>
                  <a:pt x="1758" y="368"/>
                  <a:pt x="1643" y="253"/>
                  <a:pt x="1544" y="153"/>
                </a:cubicBezTo>
                <a:cubicBezTo>
                  <a:pt x="1544" y="153"/>
                  <a:pt x="1319" y="0"/>
                  <a:pt x="786" y="513"/>
                </a:cubicBezTo>
              </a:path>
            </a:pathLst>
          </a:custGeom>
          <a:noFill/>
          <a:ln w="12700" cap="rnd">
            <a:solidFill>
              <a:srgbClr val="002060"/>
            </a:solidFill>
            <a:prstDash val="solid"/>
            <a:rou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5" name="Oval 17"/>
          <p:cNvSpPr>
            <a:spLocks noChangeArrowheads="1"/>
          </p:cNvSpPr>
          <p:nvPr/>
        </p:nvSpPr>
        <p:spPr bwMode="auto">
          <a:xfrm>
            <a:off x="692768" y="474223"/>
            <a:ext cx="204812" cy="205504"/>
          </a:xfrm>
          <a:prstGeom prst="ellipse">
            <a:avLst/>
          </a:prstGeom>
          <a:gradFill flip="none" rotWithShape="1">
            <a:gsLst>
              <a:gs pos="0">
                <a:srgbClr val="2F416F"/>
              </a:gs>
              <a:gs pos="100000">
                <a:srgbClr val="000B3F"/>
              </a:gs>
            </a:gsLst>
            <a:lin ang="13500000" scaled="1"/>
            <a:tileRect/>
          </a:gradFill>
          <a:ln w="19050">
            <a:solidFill>
              <a:srgbClr val="002060"/>
            </a:solidFill>
          </a:ln>
          <a:effectLst>
            <a:outerShdw blurRad="152400" dist="114300" dir="2700000" sx="90000" sy="90000" algn="tl" rotWithShape="0">
              <a:schemeClr val="tx1">
                <a:alpha val="2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sz="1600"/>
          </a:p>
        </p:txBody>
      </p:sp>
      <p:sp>
        <p:nvSpPr>
          <p:cNvPr id="7" name="文本框 6"/>
          <p:cNvSpPr txBox="1"/>
          <p:nvPr/>
        </p:nvSpPr>
        <p:spPr>
          <a:xfrm>
            <a:off x="897890" y="1500505"/>
            <a:ext cx="10620375" cy="41541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342900" indent="-3429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zh-CN" altLang="en-US" sz="2200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the low adoption of software visualization results from their unproved effectiveness and lack of evaluations</a:t>
            </a:r>
            <a:endParaRPr lang="zh-CN" altLang="en-US" sz="2200">
              <a:latin typeface="Times New Roman" panose="02020603050405020304" pitchFamily="18" charset="0"/>
              <a:cs typeface="Times New Roman" panose="02020603050405020304" pitchFamily="18" charset="0"/>
              <a:sym typeface="+mn-ea"/>
            </a:endParaRPr>
          </a:p>
          <a:p>
            <a:pPr inden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</a:pPr>
            <a:endParaRPr lang="zh-CN" altLang="en-US" sz="2200">
              <a:latin typeface="Times New Roman" panose="02020603050405020304" pitchFamily="18" charset="0"/>
              <a:cs typeface="Times New Roman" panose="02020603050405020304" pitchFamily="18" charset="0"/>
              <a:sym typeface="+mn-ea"/>
            </a:endParaRPr>
          </a:p>
          <a:p>
            <a:pPr marL="342900" indent="-34290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zh-CN" altLang="en-US" sz="2200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a characterization of the evaluation of software visualization approaches will：</a:t>
            </a:r>
            <a:endParaRPr lang="zh-CN" altLang="en-US" sz="2200">
              <a:latin typeface="Times New Roman" panose="02020603050405020304" pitchFamily="18" charset="0"/>
              <a:cs typeface="Times New Roman" panose="02020603050405020304" pitchFamily="18" charset="0"/>
              <a:sym typeface="+mn-ea"/>
            </a:endParaRPr>
          </a:p>
          <a:p>
            <a:pPr inden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</a:pPr>
            <a:r>
              <a:rPr lang="en-US" altLang="zh-CN" sz="2200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	</a:t>
            </a:r>
            <a:r>
              <a:rPr lang="zh-CN" altLang="en-US" sz="2200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 (i) assist researchers in the field to improvethe quality of evaluations</a:t>
            </a:r>
            <a:endParaRPr lang="zh-CN" altLang="en-US" sz="220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indent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</a:pPr>
            <a:r>
              <a:rPr lang="en-US" altLang="zh-CN" sz="2200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	</a:t>
            </a:r>
            <a:r>
              <a:rPr lang="zh-CN" altLang="en-US" sz="2200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 (ii) increase the adoption of visualization among developers</a:t>
            </a:r>
            <a:endParaRPr lang="zh-CN" altLang="en-US" sz="2200">
              <a:latin typeface="Times New Roman" panose="02020603050405020304" pitchFamily="18" charset="0"/>
              <a:cs typeface="Times New Roman" panose="02020603050405020304" pitchFamily="18" charset="0"/>
              <a:sym typeface="+mn-ea"/>
            </a:endParaRPr>
          </a:p>
          <a:p>
            <a:pPr indent="0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en-US" altLang="zh-CN" sz="2200"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endParaRPr lang="en-US" altLang="zh-CN" sz="200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lvl="1">
              <a:lnSpc>
                <a:spcPct val="150000"/>
              </a:lnSpc>
            </a:pPr>
            <a:endParaRPr lang="en-US" altLang="zh-CN" sz="22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/>
    </mc:Choice>
    <mc:Fallback>
      <p:transition spd="slow"/>
    </mc:Fallback>
  </mc:AlternateContent>
  <p:timing>
    <p:tnLst>
      <p:par>
        <p:cTn id="1" dur="indefinite" restart="never" nodeType="tmRoot"/>
      </p:par>
    </p:tnLst>
    <p:bldLst>
      <p:bldP spid="2" grpId="0"/>
      <p:bldP spid="4" grpId="0" animBg="1"/>
      <p:bldP spid="5" grpId="0" animBg="1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直接连接符 2"/>
          <p:cNvCxnSpPr/>
          <p:nvPr/>
        </p:nvCxnSpPr>
        <p:spPr>
          <a:xfrm flipV="1">
            <a:off x="580821" y="790650"/>
            <a:ext cx="10698961" cy="4534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Freeform 6"/>
          <p:cNvSpPr>
            <a:spLocks noEditPoints="1"/>
          </p:cNvSpPr>
          <p:nvPr/>
        </p:nvSpPr>
        <p:spPr bwMode="auto">
          <a:xfrm>
            <a:off x="11279782" y="363136"/>
            <a:ext cx="425905" cy="427514"/>
          </a:xfrm>
          <a:custGeom>
            <a:avLst/>
            <a:gdLst>
              <a:gd name="T0" fmla="*/ 760 w 1905"/>
              <a:gd name="T1" fmla="*/ 1455 h 1912"/>
              <a:gd name="T2" fmla="*/ 448 w 1905"/>
              <a:gd name="T3" fmla="*/ 1143 h 1912"/>
              <a:gd name="T4" fmla="*/ 529 w 1905"/>
              <a:gd name="T5" fmla="*/ 1061 h 1912"/>
              <a:gd name="T6" fmla="*/ 841 w 1905"/>
              <a:gd name="T7" fmla="*/ 1374 h 1912"/>
              <a:gd name="T8" fmla="*/ 1802 w 1905"/>
              <a:gd name="T9" fmla="*/ 108 h 1912"/>
              <a:gd name="T10" fmla="*/ 748 w 1905"/>
              <a:gd name="T11" fmla="*/ 785 h 1912"/>
              <a:gd name="T12" fmla="*/ 55 w 1905"/>
              <a:gd name="T13" fmla="*/ 1737 h 1912"/>
              <a:gd name="T14" fmla="*/ 173 w 1905"/>
              <a:gd name="T15" fmla="*/ 1854 h 1912"/>
              <a:gd name="T16" fmla="*/ 1124 w 1905"/>
              <a:gd name="T17" fmla="*/ 1161 h 1912"/>
              <a:gd name="T18" fmla="*/ 1802 w 1905"/>
              <a:gd name="T19" fmla="*/ 108 h 1912"/>
              <a:gd name="T20" fmla="*/ 110 w 1905"/>
              <a:gd name="T21" fmla="*/ 1803 h 1912"/>
              <a:gd name="T22" fmla="*/ 0 w 1905"/>
              <a:gd name="T23" fmla="*/ 1912 h 1912"/>
              <a:gd name="T24" fmla="*/ 1758 w 1905"/>
              <a:gd name="T25" fmla="*/ 368 h 1912"/>
              <a:gd name="T26" fmla="*/ 1544 w 1905"/>
              <a:gd name="T27" fmla="*/ 153 h 1912"/>
              <a:gd name="T28" fmla="*/ 786 w 1905"/>
              <a:gd name="T29" fmla="*/ 513 h 19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1905" h="1912">
                <a:moveTo>
                  <a:pt x="760" y="1455"/>
                </a:moveTo>
                <a:cubicBezTo>
                  <a:pt x="448" y="1143"/>
                  <a:pt x="448" y="1143"/>
                  <a:pt x="448" y="1143"/>
                </a:cubicBezTo>
                <a:moveTo>
                  <a:pt x="529" y="1061"/>
                </a:moveTo>
                <a:cubicBezTo>
                  <a:pt x="841" y="1374"/>
                  <a:pt x="841" y="1374"/>
                  <a:pt x="841" y="1374"/>
                </a:cubicBezTo>
                <a:moveTo>
                  <a:pt x="1802" y="108"/>
                </a:moveTo>
                <a:cubicBezTo>
                  <a:pt x="1698" y="4"/>
                  <a:pt x="1226" y="307"/>
                  <a:pt x="748" y="785"/>
                </a:cubicBezTo>
                <a:cubicBezTo>
                  <a:pt x="364" y="1169"/>
                  <a:pt x="94" y="1548"/>
                  <a:pt x="55" y="1737"/>
                </a:cubicBezTo>
                <a:cubicBezTo>
                  <a:pt x="173" y="1854"/>
                  <a:pt x="173" y="1854"/>
                  <a:pt x="173" y="1854"/>
                </a:cubicBezTo>
                <a:cubicBezTo>
                  <a:pt x="361" y="1815"/>
                  <a:pt x="740" y="1545"/>
                  <a:pt x="1124" y="1161"/>
                </a:cubicBezTo>
                <a:cubicBezTo>
                  <a:pt x="1602" y="683"/>
                  <a:pt x="1905" y="212"/>
                  <a:pt x="1802" y="108"/>
                </a:cubicBezTo>
                <a:close/>
                <a:moveTo>
                  <a:pt x="110" y="1803"/>
                </a:moveTo>
                <a:cubicBezTo>
                  <a:pt x="0" y="1912"/>
                  <a:pt x="0" y="1912"/>
                  <a:pt x="0" y="1912"/>
                </a:cubicBezTo>
                <a:moveTo>
                  <a:pt x="1758" y="368"/>
                </a:moveTo>
                <a:cubicBezTo>
                  <a:pt x="1758" y="368"/>
                  <a:pt x="1643" y="253"/>
                  <a:pt x="1544" y="153"/>
                </a:cubicBezTo>
                <a:cubicBezTo>
                  <a:pt x="1544" y="153"/>
                  <a:pt x="1319" y="0"/>
                  <a:pt x="786" y="513"/>
                </a:cubicBezTo>
              </a:path>
            </a:pathLst>
          </a:custGeom>
          <a:noFill/>
          <a:ln w="12700" cap="rnd">
            <a:solidFill>
              <a:srgbClr val="002060"/>
            </a:solidFill>
            <a:prstDash val="solid"/>
            <a:rou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9" name="Oval 17"/>
          <p:cNvSpPr>
            <a:spLocks noChangeArrowheads="1"/>
          </p:cNvSpPr>
          <p:nvPr/>
        </p:nvSpPr>
        <p:spPr bwMode="auto">
          <a:xfrm>
            <a:off x="692768" y="474223"/>
            <a:ext cx="204812" cy="205504"/>
          </a:xfrm>
          <a:prstGeom prst="ellipse">
            <a:avLst/>
          </a:prstGeom>
          <a:gradFill flip="none" rotWithShape="1">
            <a:gsLst>
              <a:gs pos="0">
                <a:srgbClr val="2F416F"/>
              </a:gs>
              <a:gs pos="100000">
                <a:srgbClr val="000B3F"/>
              </a:gs>
            </a:gsLst>
            <a:lin ang="13500000" scaled="1"/>
            <a:tileRect/>
          </a:gradFill>
          <a:ln w="19050">
            <a:solidFill>
              <a:srgbClr val="002060"/>
            </a:solidFill>
          </a:ln>
          <a:effectLst>
            <a:outerShdw blurRad="152400" dist="114300" dir="2700000" sx="90000" sy="90000" algn="tl" rotWithShape="0">
              <a:schemeClr val="tx1">
                <a:alpha val="2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sz="1600"/>
          </a:p>
        </p:txBody>
      </p:sp>
      <p:sp>
        <p:nvSpPr>
          <p:cNvPr id="10" name="TextBox 13"/>
          <p:cNvSpPr txBox="1"/>
          <p:nvPr/>
        </p:nvSpPr>
        <p:spPr>
          <a:xfrm>
            <a:off x="935013" y="314204"/>
            <a:ext cx="1850390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en-US" altLang="zh-CN" b="1">
                <a:sym typeface="+mn-ea"/>
              </a:rPr>
              <a:t> </a:t>
            </a:r>
            <a:r>
              <a:rPr lang="en-US" altLang="zh-CN" sz="2800" b="1">
                <a:sym typeface="+mn-ea"/>
              </a:rPr>
              <a:t>5</a:t>
            </a:r>
            <a:r>
              <a:rPr lang="en-US" altLang="zh-CN" sz="2800" b="1">
                <a:sym typeface="+mn-ea"/>
              </a:rPr>
              <a:t>.Results</a:t>
            </a:r>
            <a:endParaRPr lang="en-US" altLang="zh-CN" sz="2800" b="1">
              <a:sym typeface="+mn-ea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788670" y="1029970"/>
            <a:ext cx="5612130" cy="3987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sz="2000" b="1"/>
              <a:t>5.2. Evaluation Strategies</a:t>
            </a:r>
            <a:endParaRPr sz="2000" b="1"/>
          </a:p>
        </p:txBody>
      </p:sp>
      <p:sp>
        <p:nvSpPr>
          <p:cNvPr id="5" name="文本框 4"/>
          <p:cNvSpPr txBox="1"/>
          <p:nvPr/>
        </p:nvSpPr>
        <p:spPr>
          <a:xfrm>
            <a:off x="4486275" y="1787525"/>
            <a:ext cx="3947795" cy="46037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ctr"/>
            <a:r>
              <a:rPr lang="zh-CN" altLang="en-US" sz="2400" b="1"/>
              <a:t>Experiment</a:t>
            </a:r>
            <a:endParaRPr lang="zh-CN" altLang="en-US" sz="2400" b="1"/>
          </a:p>
        </p:txBody>
      </p:sp>
      <p:sp>
        <p:nvSpPr>
          <p:cNvPr id="8" name="文本框 7"/>
          <p:cNvSpPr txBox="1"/>
          <p:nvPr/>
        </p:nvSpPr>
        <p:spPr>
          <a:xfrm>
            <a:off x="0" y="6144260"/>
            <a:ext cx="12191365" cy="42989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ctr"/>
            <a:r>
              <a:rPr lang="zh-CN" altLang="en-US" sz="2200">
                <a:latin typeface="Times New Roman" panose="02020603050405020304" pitchFamily="18" charset="0"/>
                <a:cs typeface="Times New Roman" panose="02020603050405020304" pitchFamily="18" charset="0"/>
              </a:rPr>
              <a:t>Table 7: A summary of the dependent variables found in experiments. </a:t>
            </a:r>
            <a:endParaRPr lang="zh-CN" altLang="en-US" sz="22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373630" y="2477770"/>
            <a:ext cx="7590790" cy="353314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/>
    </mc:Choice>
    <mc:Fallback>
      <p:transition spd="slow"/>
    </mc:Fallback>
  </mc:AlternateContent>
  <p:timing>
    <p:tnLst>
      <p:par>
        <p:cTn id="1" dur="indefinite" restart="never" nodeType="tmRoot"/>
      </p:par>
    </p:tnLst>
    <p:bldLst>
      <p:bldP spid="4" grpId="0" bldLvl="0" animBg="1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直接连接符 2"/>
          <p:cNvCxnSpPr/>
          <p:nvPr/>
        </p:nvCxnSpPr>
        <p:spPr>
          <a:xfrm flipV="1">
            <a:off x="580821" y="790650"/>
            <a:ext cx="10698961" cy="4534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Freeform 6"/>
          <p:cNvSpPr>
            <a:spLocks noEditPoints="1"/>
          </p:cNvSpPr>
          <p:nvPr/>
        </p:nvSpPr>
        <p:spPr bwMode="auto">
          <a:xfrm>
            <a:off x="11279782" y="363136"/>
            <a:ext cx="425905" cy="427514"/>
          </a:xfrm>
          <a:custGeom>
            <a:avLst/>
            <a:gdLst>
              <a:gd name="T0" fmla="*/ 760 w 1905"/>
              <a:gd name="T1" fmla="*/ 1455 h 1912"/>
              <a:gd name="T2" fmla="*/ 448 w 1905"/>
              <a:gd name="T3" fmla="*/ 1143 h 1912"/>
              <a:gd name="T4" fmla="*/ 529 w 1905"/>
              <a:gd name="T5" fmla="*/ 1061 h 1912"/>
              <a:gd name="T6" fmla="*/ 841 w 1905"/>
              <a:gd name="T7" fmla="*/ 1374 h 1912"/>
              <a:gd name="T8" fmla="*/ 1802 w 1905"/>
              <a:gd name="T9" fmla="*/ 108 h 1912"/>
              <a:gd name="T10" fmla="*/ 748 w 1905"/>
              <a:gd name="T11" fmla="*/ 785 h 1912"/>
              <a:gd name="T12" fmla="*/ 55 w 1905"/>
              <a:gd name="T13" fmla="*/ 1737 h 1912"/>
              <a:gd name="T14" fmla="*/ 173 w 1905"/>
              <a:gd name="T15" fmla="*/ 1854 h 1912"/>
              <a:gd name="T16" fmla="*/ 1124 w 1905"/>
              <a:gd name="T17" fmla="*/ 1161 h 1912"/>
              <a:gd name="T18" fmla="*/ 1802 w 1905"/>
              <a:gd name="T19" fmla="*/ 108 h 1912"/>
              <a:gd name="T20" fmla="*/ 110 w 1905"/>
              <a:gd name="T21" fmla="*/ 1803 h 1912"/>
              <a:gd name="T22" fmla="*/ 0 w 1905"/>
              <a:gd name="T23" fmla="*/ 1912 h 1912"/>
              <a:gd name="T24" fmla="*/ 1758 w 1905"/>
              <a:gd name="T25" fmla="*/ 368 h 1912"/>
              <a:gd name="T26" fmla="*/ 1544 w 1905"/>
              <a:gd name="T27" fmla="*/ 153 h 1912"/>
              <a:gd name="T28" fmla="*/ 786 w 1905"/>
              <a:gd name="T29" fmla="*/ 513 h 19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1905" h="1912">
                <a:moveTo>
                  <a:pt x="760" y="1455"/>
                </a:moveTo>
                <a:cubicBezTo>
                  <a:pt x="448" y="1143"/>
                  <a:pt x="448" y="1143"/>
                  <a:pt x="448" y="1143"/>
                </a:cubicBezTo>
                <a:moveTo>
                  <a:pt x="529" y="1061"/>
                </a:moveTo>
                <a:cubicBezTo>
                  <a:pt x="841" y="1374"/>
                  <a:pt x="841" y="1374"/>
                  <a:pt x="841" y="1374"/>
                </a:cubicBezTo>
                <a:moveTo>
                  <a:pt x="1802" y="108"/>
                </a:moveTo>
                <a:cubicBezTo>
                  <a:pt x="1698" y="4"/>
                  <a:pt x="1226" y="307"/>
                  <a:pt x="748" y="785"/>
                </a:cubicBezTo>
                <a:cubicBezTo>
                  <a:pt x="364" y="1169"/>
                  <a:pt x="94" y="1548"/>
                  <a:pt x="55" y="1737"/>
                </a:cubicBezTo>
                <a:cubicBezTo>
                  <a:pt x="173" y="1854"/>
                  <a:pt x="173" y="1854"/>
                  <a:pt x="173" y="1854"/>
                </a:cubicBezTo>
                <a:cubicBezTo>
                  <a:pt x="361" y="1815"/>
                  <a:pt x="740" y="1545"/>
                  <a:pt x="1124" y="1161"/>
                </a:cubicBezTo>
                <a:cubicBezTo>
                  <a:pt x="1602" y="683"/>
                  <a:pt x="1905" y="212"/>
                  <a:pt x="1802" y="108"/>
                </a:cubicBezTo>
                <a:close/>
                <a:moveTo>
                  <a:pt x="110" y="1803"/>
                </a:moveTo>
                <a:cubicBezTo>
                  <a:pt x="0" y="1912"/>
                  <a:pt x="0" y="1912"/>
                  <a:pt x="0" y="1912"/>
                </a:cubicBezTo>
                <a:moveTo>
                  <a:pt x="1758" y="368"/>
                </a:moveTo>
                <a:cubicBezTo>
                  <a:pt x="1758" y="368"/>
                  <a:pt x="1643" y="253"/>
                  <a:pt x="1544" y="153"/>
                </a:cubicBezTo>
                <a:cubicBezTo>
                  <a:pt x="1544" y="153"/>
                  <a:pt x="1319" y="0"/>
                  <a:pt x="786" y="513"/>
                </a:cubicBezTo>
              </a:path>
            </a:pathLst>
          </a:custGeom>
          <a:noFill/>
          <a:ln w="12700" cap="rnd">
            <a:solidFill>
              <a:srgbClr val="002060"/>
            </a:solidFill>
            <a:prstDash val="solid"/>
            <a:rou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9" name="Oval 17"/>
          <p:cNvSpPr>
            <a:spLocks noChangeArrowheads="1"/>
          </p:cNvSpPr>
          <p:nvPr/>
        </p:nvSpPr>
        <p:spPr bwMode="auto">
          <a:xfrm>
            <a:off x="692768" y="474223"/>
            <a:ext cx="204812" cy="205504"/>
          </a:xfrm>
          <a:prstGeom prst="ellipse">
            <a:avLst/>
          </a:prstGeom>
          <a:gradFill flip="none" rotWithShape="1">
            <a:gsLst>
              <a:gs pos="0">
                <a:srgbClr val="2F416F"/>
              </a:gs>
              <a:gs pos="100000">
                <a:srgbClr val="000B3F"/>
              </a:gs>
            </a:gsLst>
            <a:lin ang="13500000" scaled="1"/>
            <a:tileRect/>
          </a:gradFill>
          <a:ln w="19050">
            <a:solidFill>
              <a:srgbClr val="002060"/>
            </a:solidFill>
          </a:ln>
          <a:effectLst>
            <a:outerShdw blurRad="152400" dist="114300" dir="2700000" sx="90000" sy="90000" algn="tl" rotWithShape="0">
              <a:schemeClr val="tx1">
                <a:alpha val="2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sz="1600"/>
          </a:p>
        </p:txBody>
      </p:sp>
      <p:sp>
        <p:nvSpPr>
          <p:cNvPr id="10" name="TextBox 13"/>
          <p:cNvSpPr txBox="1"/>
          <p:nvPr/>
        </p:nvSpPr>
        <p:spPr>
          <a:xfrm>
            <a:off x="935013" y="314204"/>
            <a:ext cx="1850390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en-US" altLang="zh-CN" b="1">
                <a:sym typeface="+mn-ea"/>
              </a:rPr>
              <a:t> </a:t>
            </a:r>
            <a:r>
              <a:rPr lang="en-US" altLang="zh-CN" sz="2800" b="1">
                <a:sym typeface="+mn-ea"/>
              </a:rPr>
              <a:t>5</a:t>
            </a:r>
            <a:r>
              <a:rPr lang="en-US" altLang="zh-CN" sz="2800" b="1">
                <a:sym typeface="+mn-ea"/>
              </a:rPr>
              <a:t>.Results</a:t>
            </a:r>
            <a:endParaRPr lang="en-US" altLang="zh-CN" sz="2800" b="1">
              <a:sym typeface="+mn-ea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788670" y="1029970"/>
            <a:ext cx="5612130" cy="39878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sz="2000" b="1"/>
              <a:t>5.2. Evaluation Strategies</a:t>
            </a:r>
            <a:endParaRPr sz="2000" b="1"/>
          </a:p>
        </p:txBody>
      </p:sp>
      <p:sp>
        <p:nvSpPr>
          <p:cNvPr id="5" name="文本框 4"/>
          <p:cNvSpPr txBox="1"/>
          <p:nvPr/>
        </p:nvSpPr>
        <p:spPr>
          <a:xfrm>
            <a:off x="4486275" y="1787525"/>
            <a:ext cx="3947795" cy="46037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ctr"/>
            <a:r>
              <a:rPr lang="zh-CN" altLang="en-US" sz="2400" b="1"/>
              <a:t>Experiment</a:t>
            </a:r>
            <a:endParaRPr lang="zh-CN" altLang="en-US" sz="2400" b="1"/>
          </a:p>
        </p:txBody>
      </p:sp>
      <p:sp>
        <p:nvSpPr>
          <p:cNvPr id="8" name="文本框 7"/>
          <p:cNvSpPr txBox="1"/>
          <p:nvPr/>
        </p:nvSpPr>
        <p:spPr>
          <a:xfrm>
            <a:off x="0" y="6144260"/>
            <a:ext cx="12191365" cy="42989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ctr"/>
            <a:r>
              <a:rPr lang="zh-CN" altLang="en-US" sz="2200">
                <a:latin typeface="Times New Roman" panose="02020603050405020304" pitchFamily="18" charset="0"/>
                <a:cs typeface="Times New Roman" panose="02020603050405020304" pitchFamily="18" charset="0"/>
              </a:rPr>
              <a:t>Table 8: Statistical tests used to analyze data from experiments.</a:t>
            </a:r>
            <a:endParaRPr lang="zh-CN" altLang="en-US" sz="22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907915" y="2247900"/>
            <a:ext cx="3104515" cy="395541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/>
    </mc:Choice>
    <mc:Fallback>
      <p:transition spd="slow"/>
    </mc:Fallback>
  </mc:AlternateContent>
  <p:timing>
    <p:tnLst>
      <p:par>
        <p:cTn id="1" dur="indefinite" restart="never" nodeType="tmRoot"/>
      </p:par>
    </p:tnLst>
    <p:bldLst>
      <p:bldP spid="4" grpId="0" bldLvl="0" animBg="1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直接连接符 2"/>
          <p:cNvCxnSpPr/>
          <p:nvPr/>
        </p:nvCxnSpPr>
        <p:spPr>
          <a:xfrm flipV="1">
            <a:off x="580821" y="790650"/>
            <a:ext cx="10698961" cy="4534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Freeform 6"/>
          <p:cNvSpPr>
            <a:spLocks noEditPoints="1"/>
          </p:cNvSpPr>
          <p:nvPr/>
        </p:nvSpPr>
        <p:spPr bwMode="auto">
          <a:xfrm>
            <a:off x="11279782" y="363136"/>
            <a:ext cx="425905" cy="427514"/>
          </a:xfrm>
          <a:custGeom>
            <a:avLst/>
            <a:gdLst>
              <a:gd name="T0" fmla="*/ 760 w 1905"/>
              <a:gd name="T1" fmla="*/ 1455 h 1912"/>
              <a:gd name="T2" fmla="*/ 448 w 1905"/>
              <a:gd name="T3" fmla="*/ 1143 h 1912"/>
              <a:gd name="T4" fmla="*/ 529 w 1905"/>
              <a:gd name="T5" fmla="*/ 1061 h 1912"/>
              <a:gd name="T6" fmla="*/ 841 w 1905"/>
              <a:gd name="T7" fmla="*/ 1374 h 1912"/>
              <a:gd name="T8" fmla="*/ 1802 w 1905"/>
              <a:gd name="T9" fmla="*/ 108 h 1912"/>
              <a:gd name="T10" fmla="*/ 748 w 1905"/>
              <a:gd name="T11" fmla="*/ 785 h 1912"/>
              <a:gd name="T12" fmla="*/ 55 w 1905"/>
              <a:gd name="T13" fmla="*/ 1737 h 1912"/>
              <a:gd name="T14" fmla="*/ 173 w 1905"/>
              <a:gd name="T15" fmla="*/ 1854 h 1912"/>
              <a:gd name="T16" fmla="*/ 1124 w 1905"/>
              <a:gd name="T17" fmla="*/ 1161 h 1912"/>
              <a:gd name="T18" fmla="*/ 1802 w 1905"/>
              <a:gd name="T19" fmla="*/ 108 h 1912"/>
              <a:gd name="T20" fmla="*/ 110 w 1905"/>
              <a:gd name="T21" fmla="*/ 1803 h 1912"/>
              <a:gd name="T22" fmla="*/ 0 w 1905"/>
              <a:gd name="T23" fmla="*/ 1912 h 1912"/>
              <a:gd name="T24" fmla="*/ 1758 w 1905"/>
              <a:gd name="T25" fmla="*/ 368 h 1912"/>
              <a:gd name="T26" fmla="*/ 1544 w 1905"/>
              <a:gd name="T27" fmla="*/ 153 h 1912"/>
              <a:gd name="T28" fmla="*/ 786 w 1905"/>
              <a:gd name="T29" fmla="*/ 513 h 19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1905" h="1912">
                <a:moveTo>
                  <a:pt x="760" y="1455"/>
                </a:moveTo>
                <a:cubicBezTo>
                  <a:pt x="448" y="1143"/>
                  <a:pt x="448" y="1143"/>
                  <a:pt x="448" y="1143"/>
                </a:cubicBezTo>
                <a:moveTo>
                  <a:pt x="529" y="1061"/>
                </a:moveTo>
                <a:cubicBezTo>
                  <a:pt x="841" y="1374"/>
                  <a:pt x="841" y="1374"/>
                  <a:pt x="841" y="1374"/>
                </a:cubicBezTo>
                <a:moveTo>
                  <a:pt x="1802" y="108"/>
                </a:moveTo>
                <a:cubicBezTo>
                  <a:pt x="1698" y="4"/>
                  <a:pt x="1226" y="307"/>
                  <a:pt x="748" y="785"/>
                </a:cubicBezTo>
                <a:cubicBezTo>
                  <a:pt x="364" y="1169"/>
                  <a:pt x="94" y="1548"/>
                  <a:pt x="55" y="1737"/>
                </a:cubicBezTo>
                <a:cubicBezTo>
                  <a:pt x="173" y="1854"/>
                  <a:pt x="173" y="1854"/>
                  <a:pt x="173" y="1854"/>
                </a:cubicBezTo>
                <a:cubicBezTo>
                  <a:pt x="361" y="1815"/>
                  <a:pt x="740" y="1545"/>
                  <a:pt x="1124" y="1161"/>
                </a:cubicBezTo>
                <a:cubicBezTo>
                  <a:pt x="1602" y="683"/>
                  <a:pt x="1905" y="212"/>
                  <a:pt x="1802" y="108"/>
                </a:cubicBezTo>
                <a:close/>
                <a:moveTo>
                  <a:pt x="110" y="1803"/>
                </a:moveTo>
                <a:cubicBezTo>
                  <a:pt x="0" y="1912"/>
                  <a:pt x="0" y="1912"/>
                  <a:pt x="0" y="1912"/>
                </a:cubicBezTo>
                <a:moveTo>
                  <a:pt x="1758" y="368"/>
                </a:moveTo>
                <a:cubicBezTo>
                  <a:pt x="1758" y="368"/>
                  <a:pt x="1643" y="253"/>
                  <a:pt x="1544" y="153"/>
                </a:cubicBezTo>
                <a:cubicBezTo>
                  <a:pt x="1544" y="153"/>
                  <a:pt x="1319" y="0"/>
                  <a:pt x="786" y="513"/>
                </a:cubicBezTo>
              </a:path>
            </a:pathLst>
          </a:custGeom>
          <a:noFill/>
          <a:ln w="12700" cap="rnd">
            <a:solidFill>
              <a:srgbClr val="002060"/>
            </a:solidFill>
            <a:prstDash val="solid"/>
            <a:rou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9" name="Oval 17"/>
          <p:cNvSpPr>
            <a:spLocks noChangeArrowheads="1"/>
          </p:cNvSpPr>
          <p:nvPr/>
        </p:nvSpPr>
        <p:spPr bwMode="auto">
          <a:xfrm>
            <a:off x="692768" y="474223"/>
            <a:ext cx="204812" cy="205504"/>
          </a:xfrm>
          <a:prstGeom prst="ellipse">
            <a:avLst/>
          </a:prstGeom>
          <a:gradFill flip="none" rotWithShape="1">
            <a:gsLst>
              <a:gs pos="0">
                <a:srgbClr val="2F416F"/>
              </a:gs>
              <a:gs pos="100000">
                <a:srgbClr val="000B3F"/>
              </a:gs>
            </a:gsLst>
            <a:lin ang="13500000" scaled="1"/>
            <a:tileRect/>
          </a:gradFill>
          <a:ln w="19050">
            <a:solidFill>
              <a:srgbClr val="002060"/>
            </a:solidFill>
          </a:ln>
          <a:effectLst>
            <a:outerShdw blurRad="152400" dist="114300" dir="2700000" sx="90000" sy="90000" algn="tl" rotWithShape="0">
              <a:schemeClr val="tx1">
                <a:alpha val="2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sz="1600"/>
          </a:p>
        </p:txBody>
      </p:sp>
      <p:sp>
        <p:nvSpPr>
          <p:cNvPr id="10" name="TextBox 13"/>
          <p:cNvSpPr txBox="1"/>
          <p:nvPr/>
        </p:nvSpPr>
        <p:spPr>
          <a:xfrm>
            <a:off x="935013" y="314204"/>
            <a:ext cx="2467610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en-US" altLang="zh-CN" b="1">
                <a:sym typeface="+mn-ea"/>
              </a:rPr>
              <a:t> </a:t>
            </a:r>
            <a:r>
              <a:rPr lang="en-US" altLang="zh-CN" sz="2800" b="1">
                <a:sym typeface="+mn-ea"/>
              </a:rPr>
              <a:t>6</a:t>
            </a:r>
            <a:r>
              <a:rPr lang="en-US" altLang="zh-CN" sz="2800" b="1">
                <a:sym typeface="+mn-ea"/>
              </a:rPr>
              <a:t>.Discussion</a:t>
            </a:r>
            <a:endParaRPr lang="en-US" altLang="zh-CN" sz="2800" b="1">
              <a:sym typeface="+mn-ea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806450" y="1515110"/>
            <a:ext cx="10711180" cy="82994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 sz="2400" b="1">
                <a:latin typeface="Times New Roman" panose="02020603050405020304" pitchFamily="18" charset="0"/>
                <a:cs typeface="Times New Roman" panose="02020603050405020304" pitchFamily="18" charset="0"/>
              </a:rPr>
              <a:t>RQ1.) What are the characteristics of evaluations that validate the effectiveness of software visualization approaches?</a:t>
            </a:r>
            <a:endParaRPr lang="zh-CN" altLang="en-US" sz="2400" b="1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897890" y="2690495"/>
            <a:ext cx="10620375" cy="31381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200">
                <a:latin typeface="Times New Roman" panose="02020603050405020304" pitchFamily="18" charset="0"/>
                <a:cs typeface="Times New Roman" panose="02020603050405020304" pitchFamily="18" charset="0"/>
              </a:rPr>
              <a:t>Beyond traditional data collection methods</a:t>
            </a:r>
            <a:r>
              <a:rPr lang="en-US" altLang="zh-CN" sz="220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zh-CN" altLang="en-US" sz="220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200">
                <a:latin typeface="Times New Roman" panose="02020603050405020304" pitchFamily="18" charset="0"/>
                <a:cs typeface="Times New Roman" panose="02020603050405020304" pitchFamily="18" charset="0"/>
              </a:rPr>
              <a:t>Thorough reports of anecdotal evidence and usage scenarios.</a:t>
            </a:r>
            <a:endParaRPr lang="en-US" altLang="zh-CN" sz="220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200">
                <a:latin typeface="Times New Roman" panose="02020603050405020304" pitchFamily="18" charset="0"/>
                <a:cs typeface="Times New Roman" panose="02020603050405020304" pitchFamily="18" charset="0"/>
              </a:rPr>
              <a:t>The value of visualizations beyond time and correctness.</a:t>
            </a:r>
            <a:endParaRPr lang="en-US" altLang="zh-CN" sz="220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200">
                <a:latin typeface="Times New Roman" panose="02020603050405020304" pitchFamily="18" charset="0"/>
                <a:cs typeface="Times New Roman" panose="02020603050405020304" pitchFamily="18" charset="0"/>
              </a:rPr>
              <a:t>The case in case studies.</a:t>
            </a:r>
            <a:endParaRPr lang="en-US" altLang="zh-CN" sz="220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200">
                <a:latin typeface="Times New Roman" panose="02020603050405020304" pitchFamily="18" charset="0"/>
                <a:cs typeface="Times New Roman" panose="02020603050405020304" pitchFamily="18" charset="0"/>
              </a:rPr>
              <a:t>The scope of experiments in software visualization.</a:t>
            </a:r>
            <a:endParaRPr lang="en-US" altLang="zh-CN" sz="220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zh-CN" sz="22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/>
    </mc:Choice>
    <mc:Fallback>
      <p:transition spd="slow"/>
    </mc:Fallback>
  </mc:AlternateContent>
  <p:timing>
    <p:tnLst>
      <p:par>
        <p:cTn id="1" dur="indefinite" restart="never" nodeType="tmRoot"/>
      </p:par>
    </p:tnLst>
    <p:bldLst>
      <p:bldP spid="4" grpId="0" bldLvl="0" animBg="1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直接连接符 2"/>
          <p:cNvCxnSpPr/>
          <p:nvPr/>
        </p:nvCxnSpPr>
        <p:spPr>
          <a:xfrm flipV="1">
            <a:off x="580821" y="790650"/>
            <a:ext cx="10698961" cy="4534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Freeform 6"/>
          <p:cNvSpPr>
            <a:spLocks noEditPoints="1"/>
          </p:cNvSpPr>
          <p:nvPr/>
        </p:nvSpPr>
        <p:spPr bwMode="auto">
          <a:xfrm>
            <a:off x="11279782" y="363136"/>
            <a:ext cx="425905" cy="427514"/>
          </a:xfrm>
          <a:custGeom>
            <a:avLst/>
            <a:gdLst>
              <a:gd name="T0" fmla="*/ 760 w 1905"/>
              <a:gd name="T1" fmla="*/ 1455 h 1912"/>
              <a:gd name="T2" fmla="*/ 448 w 1905"/>
              <a:gd name="T3" fmla="*/ 1143 h 1912"/>
              <a:gd name="T4" fmla="*/ 529 w 1905"/>
              <a:gd name="T5" fmla="*/ 1061 h 1912"/>
              <a:gd name="T6" fmla="*/ 841 w 1905"/>
              <a:gd name="T7" fmla="*/ 1374 h 1912"/>
              <a:gd name="T8" fmla="*/ 1802 w 1905"/>
              <a:gd name="T9" fmla="*/ 108 h 1912"/>
              <a:gd name="T10" fmla="*/ 748 w 1905"/>
              <a:gd name="T11" fmla="*/ 785 h 1912"/>
              <a:gd name="T12" fmla="*/ 55 w 1905"/>
              <a:gd name="T13" fmla="*/ 1737 h 1912"/>
              <a:gd name="T14" fmla="*/ 173 w 1905"/>
              <a:gd name="T15" fmla="*/ 1854 h 1912"/>
              <a:gd name="T16" fmla="*/ 1124 w 1905"/>
              <a:gd name="T17" fmla="*/ 1161 h 1912"/>
              <a:gd name="T18" fmla="*/ 1802 w 1905"/>
              <a:gd name="T19" fmla="*/ 108 h 1912"/>
              <a:gd name="T20" fmla="*/ 110 w 1905"/>
              <a:gd name="T21" fmla="*/ 1803 h 1912"/>
              <a:gd name="T22" fmla="*/ 0 w 1905"/>
              <a:gd name="T23" fmla="*/ 1912 h 1912"/>
              <a:gd name="T24" fmla="*/ 1758 w 1905"/>
              <a:gd name="T25" fmla="*/ 368 h 1912"/>
              <a:gd name="T26" fmla="*/ 1544 w 1905"/>
              <a:gd name="T27" fmla="*/ 153 h 1912"/>
              <a:gd name="T28" fmla="*/ 786 w 1905"/>
              <a:gd name="T29" fmla="*/ 513 h 19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1905" h="1912">
                <a:moveTo>
                  <a:pt x="760" y="1455"/>
                </a:moveTo>
                <a:cubicBezTo>
                  <a:pt x="448" y="1143"/>
                  <a:pt x="448" y="1143"/>
                  <a:pt x="448" y="1143"/>
                </a:cubicBezTo>
                <a:moveTo>
                  <a:pt x="529" y="1061"/>
                </a:moveTo>
                <a:cubicBezTo>
                  <a:pt x="841" y="1374"/>
                  <a:pt x="841" y="1374"/>
                  <a:pt x="841" y="1374"/>
                </a:cubicBezTo>
                <a:moveTo>
                  <a:pt x="1802" y="108"/>
                </a:moveTo>
                <a:cubicBezTo>
                  <a:pt x="1698" y="4"/>
                  <a:pt x="1226" y="307"/>
                  <a:pt x="748" y="785"/>
                </a:cubicBezTo>
                <a:cubicBezTo>
                  <a:pt x="364" y="1169"/>
                  <a:pt x="94" y="1548"/>
                  <a:pt x="55" y="1737"/>
                </a:cubicBezTo>
                <a:cubicBezTo>
                  <a:pt x="173" y="1854"/>
                  <a:pt x="173" y="1854"/>
                  <a:pt x="173" y="1854"/>
                </a:cubicBezTo>
                <a:cubicBezTo>
                  <a:pt x="361" y="1815"/>
                  <a:pt x="740" y="1545"/>
                  <a:pt x="1124" y="1161"/>
                </a:cubicBezTo>
                <a:cubicBezTo>
                  <a:pt x="1602" y="683"/>
                  <a:pt x="1905" y="212"/>
                  <a:pt x="1802" y="108"/>
                </a:cubicBezTo>
                <a:close/>
                <a:moveTo>
                  <a:pt x="110" y="1803"/>
                </a:moveTo>
                <a:cubicBezTo>
                  <a:pt x="0" y="1912"/>
                  <a:pt x="0" y="1912"/>
                  <a:pt x="0" y="1912"/>
                </a:cubicBezTo>
                <a:moveTo>
                  <a:pt x="1758" y="368"/>
                </a:moveTo>
                <a:cubicBezTo>
                  <a:pt x="1758" y="368"/>
                  <a:pt x="1643" y="253"/>
                  <a:pt x="1544" y="153"/>
                </a:cubicBezTo>
                <a:cubicBezTo>
                  <a:pt x="1544" y="153"/>
                  <a:pt x="1319" y="0"/>
                  <a:pt x="786" y="513"/>
                </a:cubicBezTo>
              </a:path>
            </a:pathLst>
          </a:custGeom>
          <a:noFill/>
          <a:ln w="12700" cap="rnd">
            <a:solidFill>
              <a:srgbClr val="002060"/>
            </a:solidFill>
            <a:prstDash val="solid"/>
            <a:rou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9" name="Oval 17"/>
          <p:cNvSpPr>
            <a:spLocks noChangeArrowheads="1"/>
          </p:cNvSpPr>
          <p:nvPr/>
        </p:nvSpPr>
        <p:spPr bwMode="auto">
          <a:xfrm>
            <a:off x="692768" y="474223"/>
            <a:ext cx="204812" cy="205504"/>
          </a:xfrm>
          <a:prstGeom prst="ellipse">
            <a:avLst/>
          </a:prstGeom>
          <a:gradFill flip="none" rotWithShape="1">
            <a:gsLst>
              <a:gs pos="0">
                <a:srgbClr val="2F416F"/>
              </a:gs>
              <a:gs pos="100000">
                <a:srgbClr val="000B3F"/>
              </a:gs>
            </a:gsLst>
            <a:lin ang="13500000" scaled="1"/>
            <a:tileRect/>
          </a:gradFill>
          <a:ln w="19050">
            <a:solidFill>
              <a:srgbClr val="002060"/>
            </a:solidFill>
          </a:ln>
          <a:effectLst>
            <a:outerShdw blurRad="152400" dist="114300" dir="2700000" sx="90000" sy="90000" algn="tl" rotWithShape="0">
              <a:schemeClr val="tx1">
                <a:alpha val="2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sz="1600"/>
          </a:p>
        </p:txBody>
      </p:sp>
      <p:sp>
        <p:nvSpPr>
          <p:cNvPr id="10" name="TextBox 13"/>
          <p:cNvSpPr txBox="1"/>
          <p:nvPr/>
        </p:nvSpPr>
        <p:spPr>
          <a:xfrm>
            <a:off x="935013" y="314204"/>
            <a:ext cx="2467610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en-US" altLang="zh-CN" b="1">
                <a:sym typeface="+mn-ea"/>
              </a:rPr>
              <a:t> </a:t>
            </a:r>
            <a:r>
              <a:rPr lang="en-US" altLang="zh-CN" sz="2800" b="1">
                <a:sym typeface="+mn-ea"/>
              </a:rPr>
              <a:t>6</a:t>
            </a:r>
            <a:r>
              <a:rPr lang="en-US" altLang="zh-CN" sz="2800" b="1">
                <a:sym typeface="+mn-ea"/>
              </a:rPr>
              <a:t>.Discussion</a:t>
            </a:r>
            <a:endParaRPr lang="en-US" altLang="zh-CN" sz="2800" b="1">
              <a:sym typeface="+mn-ea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806450" y="1515110"/>
            <a:ext cx="10129520" cy="82994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zh-CN" altLang="en-US" sz="2400" b="1">
                <a:latin typeface="Times New Roman" panose="02020603050405020304" pitchFamily="18" charset="0"/>
                <a:cs typeface="Times New Roman" panose="02020603050405020304" pitchFamily="18" charset="0"/>
              </a:rPr>
              <a:t>RQ2.) How appropriate are the evaluations that are conducted to validate the effectiveness of software visualization?</a:t>
            </a:r>
            <a:endParaRPr lang="zh-CN" altLang="en-US" sz="2400" b="1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897890" y="2690495"/>
            <a:ext cx="10620375" cy="31381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sz="2200">
                <a:latin typeface="Times New Roman" panose="02020603050405020304" pitchFamily="18" charset="0"/>
                <a:cs typeface="Times New Roman" panose="02020603050405020304" pitchFamily="18" charset="0"/>
              </a:rPr>
              <a:t>Explicit goal of evaluations. </a:t>
            </a:r>
            <a:endParaRPr sz="220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200">
                <a:latin typeface="Times New Roman" panose="02020603050405020304" pitchFamily="18" charset="0"/>
                <a:cs typeface="Times New Roman" panose="02020603050405020304" pitchFamily="18" charset="0"/>
              </a:rPr>
              <a:t>Experiments’ tasks must be in-line with evaluations’ goal.</a:t>
            </a:r>
            <a:endParaRPr lang="en-US" altLang="zh-CN" sz="220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200">
                <a:latin typeface="Times New Roman" panose="02020603050405020304" pitchFamily="18" charset="0"/>
                <a:cs typeface="Times New Roman" panose="02020603050405020304" pitchFamily="18" charset="0"/>
              </a:rPr>
              <a:t>Beyond usage scenarios. </a:t>
            </a:r>
            <a:endParaRPr lang="en-US" altLang="zh-CN" sz="220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200">
                <a:latin typeface="Times New Roman" panose="02020603050405020304" pitchFamily="18" charset="0"/>
                <a:cs typeface="Times New Roman" panose="02020603050405020304" pitchFamily="18" charset="0"/>
              </a:rPr>
              <a:t>Surveys to collect software visualization requirements.</a:t>
            </a:r>
            <a:endParaRPr lang="en-US" altLang="zh-CN" sz="220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200">
                <a:latin typeface="Times New Roman" panose="02020603050405020304" pitchFamily="18" charset="0"/>
                <a:cs typeface="Times New Roman" panose="02020603050405020304" pitchFamily="18" charset="0"/>
              </a:rPr>
              <a:t>Report on thorough experiments. </a:t>
            </a:r>
            <a:endParaRPr lang="en-US" altLang="zh-CN" sz="220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indent="0">
              <a:lnSpc>
                <a:spcPct val="150000"/>
              </a:lnSpc>
              <a:buFont typeface="Arial" panose="020B0604020202020204" pitchFamily="34" charset="0"/>
              <a:buNone/>
            </a:pPr>
            <a:endParaRPr lang="en-US" altLang="zh-CN" sz="22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/>
    </mc:Choice>
    <mc:Fallback>
      <p:transition spd="slow"/>
    </mc:Fallback>
  </mc:AlternateContent>
  <p:timing>
    <p:tnLst>
      <p:par>
        <p:cTn id="1" dur="indefinite" restart="never" nodeType="tmRoot"/>
      </p:par>
    </p:tnLst>
    <p:bldLst>
      <p:bldP spid="4" grpId="0" bldLvl="0" animBg="1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直接连接符 2"/>
          <p:cNvCxnSpPr/>
          <p:nvPr/>
        </p:nvCxnSpPr>
        <p:spPr>
          <a:xfrm flipV="1">
            <a:off x="580821" y="790650"/>
            <a:ext cx="10698961" cy="4534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Freeform 6"/>
          <p:cNvSpPr>
            <a:spLocks noEditPoints="1"/>
          </p:cNvSpPr>
          <p:nvPr/>
        </p:nvSpPr>
        <p:spPr bwMode="auto">
          <a:xfrm>
            <a:off x="11279782" y="363136"/>
            <a:ext cx="425905" cy="427514"/>
          </a:xfrm>
          <a:custGeom>
            <a:avLst/>
            <a:gdLst>
              <a:gd name="T0" fmla="*/ 760 w 1905"/>
              <a:gd name="T1" fmla="*/ 1455 h 1912"/>
              <a:gd name="T2" fmla="*/ 448 w 1905"/>
              <a:gd name="T3" fmla="*/ 1143 h 1912"/>
              <a:gd name="T4" fmla="*/ 529 w 1905"/>
              <a:gd name="T5" fmla="*/ 1061 h 1912"/>
              <a:gd name="T6" fmla="*/ 841 w 1905"/>
              <a:gd name="T7" fmla="*/ 1374 h 1912"/>
              <a:gd name="T8" fmla="*/ 1802 w 1905"/>
              <a:gd name="T9" fmla="*/ 108 h 1912"/>
              <a:gd name="T10" fmla="*/ 748 w 1905"/>
              <a:gd name="T11" fmla="*/ 785 h 1912"/>
              <a:gd name="T12" fmla="*/ 55 w 1905"/>
              <a:gd name="T13" fmla="*/ 1737 h 1912"/>
              <a:gd name="T14" fmla="*/ 173 w 1905"/>
              <a:gd name="T15" fmla="*/ 1854 h 1912"/>
              <a:gd name="T16" fmla="*/ 1124 w 1905"/>
              <a:gd name="T17" fmla="*/ 1161 h 1912"/>
              <a:gd name="T18" fmla="*/ 1802 w 1905"/>
              <a:gd name="T19" fmla="*/ 108 h 1912"/>
              <a:gd name="T20" fmla="*/ 110 w 1905"/>
              <a:gd name="T21" fmla="*/ 1803 h 1912"/>
              <a:gd name="T22" fmla="*/ 0 w 1905"/>
              <a:gd name="T23" fmla="*/ 1912 h 1912"/>
              <a:gd name="T24" fmla="*/ 1758 w 1905"/>
              <a:gd name="T25" fmla="*/ 368 h 1912"/>
              <a:gd name="T26" fmla="*/ 1544 w 1905"/>
              <a:gd name="T27" fmla="*/ 153 h 1912"/>
              <a:gd name="T28" fmla="*/ 786 w 1905"/>
              <a:gd name="T29" fmla="*/ 513 h 19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1905" h="1912">
                <a:moveTo>
                  <a:pt x="760" y="1455"/>
                </a:moveTo>
                <a:cubicBezTo>
                  <a:pt x="448" y="1143"/>
                  <a:pt x="448" y="1143"/>
                  <a:pt x="448" y="1143"/>
                </a:cubicBezTo>
                <a:moveTo>
                  <a:pt x="529" y="1061"/>
                </a:moveTo>
                <a:cubicBezTo>
                  <a:pt x="841" y="1374"/>
                  <a:pt x="841" y="1374"/>
                  <a:pt x="841" y="1374"/>
                </a:cubicBezTo>
                <a:moveTo>
                  <a:pt x="1802" y="108"/>
                </a:moveTo>
                <a:cubicBezTo>
                  <a:pt x="1698" y="4"/>
                  <a:pt x="1226" y="307"/>
                  <a:pt x="748" y="785"/>
                </a:cubicBezTo>
                <a:cubicBezTo>
                  <a:pt x="364" y="1169"/>
                  <a:pt x="94" y="1548"/>
                  <a:pt x="55" y="1737"/>
                </a:cubicBezTo>
                <a:cubicBezTo>
                  <a:pt x="173" y="1854"/>
                  <a:pt x="173" y="1854"/>
                  <a:pt x="173" y="1854"/>
                </a:cubicBezTo>
                <a:cubicBezTo>
                  <a:pt x="361" y="1815"/>
                  <a:pt x="740" y="1545"/>
                  <a:pt x="1124" y="1161"/>
                </a:cubicBezTo>
                <a:cubicBezTo>
                  <a:pt x="1602" y="683"/>
                  <a:pt x="1905" y="212"/>
                  <a:pt x="1802" y="108"/>
                </a:cubicBezTo>
                <a:close/>
                <a:moveTo>
                  <a:pt x="110" y="1803"/>
                </a:moveTo>
                <a:cubicBezTo>
                  <a:pt x="0" y="1912"/>
                  <a:pt x="0" y="1912"/>
                  <a:pt x="0" y="1912"/>
                </a:cubicBezTo>
                <a:moveTo>
                  <a:pt x="1758" y="368"/>
                </a:moveTo>
                <a:cubicBezTo>
                  <a:pt x="1758" y="368"/>
                  <a:pt x="1643" y="253"/>
                  <a:pt x="1544" y="153"/>
                </a:cubicBezTo>
                <a:cubicBezTo>
                  <a:pt x="1544" y="153"/>
                  <a:pt x="1319" y="0"/>
                  <a:pt x="786" y="513"/>
                </a:cubicBezTo>
              </a:path>
            </a:pathLst>
          </a:custGeom>
          <a:noFill/>
          <a:ln w="12700" cap="rnd">
            <a:solidFill>
              <a:srgbClr val="002060"/>
            </a:solidFill>
            <a:prstDash val="solid"/>
            <a:rou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9" name="Oval 17"/>
          <p:cNvSpPr>
            <a:spLocks noChangeArrowheads="1"/>
          </p:cNvSpPr>
          <p:nvPr/>
        </p:nvSpPr>
        <p:spPr bwMode="auto">
          <a:xfrm>
            <a:off x="692768" y="474223"/>
            <a:ext cx="204812" cy="205504"/>
          </a:xfrm>
          <a:prstGeom prst="ellipse">
            <a:avLst/>
          </a:prstGeom>
          <a:gradFill flip="none" rotWithShape="1">
            <a:gsLst>
              <a:gs pos="0">
                <a:srgbClr val="2F416F"/>
              </a:gs>
              <a:gs pos="100000">
                <a:srgbClr val="000B3F"/>
              </a:gs>
            </a:gsLst>
            <a:lin ang="13500000" scaled="1"/>
            <a:tileRect/>
          </a:gradFill>
          <a:ln w="19050">
            <a:solidFill>
              <a:srgbClr val="002060"/>
            </a:solidFill>
          </a:ln>
          <a:effectLst>
            <a:outerShdw blurRad="152400" dist="114300" dir="2700000" sx="90000" sy="90000" algn="tl" rotWithShape="0">
              <a:schemeClr val="tx1">
                <a:alpha val="2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sz="1600"/>
          </a:p>
        </p:txBody>
      </p:sp>
      <p:sp>
        <p:nvSpPr>
          <p:cNvPr id="10" name="TextBox 13"/>
          <p:cNvSpPr txBox="1"/>
          <p:nvPr/>
        </p:nvSpPr>
        <p:spPr>
          <a:xfrm>
            <a:off x="935013" y="314204"/>
            <a:ext cx="2467610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en-US" altLang="zh-CN" b="1">
                <a:sym typeface="+mn-ea"/>
              </a:rPr>
              <a:t> </a:t>
            </a:r>
            <a:r>
              <a:rPr lang="en-US" altLang="zh-CN" sz="2800" b="1">
                <a:sym typeface="+mn-ea"/>
              </a:rPr>
              <a:t>6</a:t>
            </a:r>
            <a:r>
              <a:rPr lang="en-US" altLang="zh-CN" sz="2800" b="1">
                <a:sym typeface="+mn-ea"/>
              </a:rPr>
              <a:t>.Discussion</a:t>
            </a:r>
            <a:endParaRPr lang="en-US" altLang="zh-CN" sz="2800" b="1">
              <a:sym typeface="+mn-ea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934720" y="1415415"/>
            <a:ext cx="10620375" cy="31381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indent="0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sz="2200">
                <a:latin typeface="Times New Roman" panose="02020603050405020304" pitchFamily="18" charset="0"/>
                <a:cs typeface="Times New Roman" panose="02020603050405020304" pitchFamily="18" charset="0"/>
              </a:rPr>
              <a:t>Threats to Validity</a:t>
            </a:r>
            <a:r>
              <a:rPr lang="zh-CN" sz="2200">
                <a:latin typeface="Times New Roman" panose="02020603050405020304" pitchFamily="18" charset="0"/>
                <a:cs typeface="Times New Roman" panose="02020603050405020304" pitchFamily="18" charset="0"/>
              </a:rPr>
              <a:t>：</a:t>
            </a:r>
            <a:endParaRPr sz="220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sz="2200">
                <a:latin typeface="Times New Roman" panose="02020603050405020304" pitchFamily="18" charset="0"/>
                <a:cs typeface="Times New Roman" panose="02020603050405020304" pitchFamily="18" charset="0"/>
              </a:rPr>
              <a:t>Construct validity</a:t>
            </a:r>
            <a:r>
              <a:rPr lang="en-US" altLang="zh-CN" sz="22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en-US" altLang="zh-CN" sz="220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200">
                <a:latin typeface="Times New Roman" panose="02020603050405020304" pitchFamily="18" charset="0"/>
                <a:cs typeface="Times New Roman" panose="02020603050405020304" pitchFamily="18" charset="0"/>
              </a:rPr>
              <a:t>Internal validity</a:t>
            </a:r>
            <a:endParaRPr lang="en-US" altLang="zh-CN" sz="220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200">
                <a:latin typeface="Times New Roman" panose="02020603050405020304" pitchFamily="18" charset="0"/>
                <a:cs typeface="Times New Roman" panose="02020603050405020304" pitchFamily="18" charset="0"/>
              </a:rPr>
              <a:t>External validity</a:t>
            </a:r>
            <a:endParaRPr lang="en-US" altLang="zh-CN" sz="220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200">
                <a:latin typeface="Times New Roman" panose="02020603050405020304" pitchFamily="18" charset="0"/>
                <a:cs typeface="Times New Roman" panose="02020603050405020304" pitchFamily="18" charset="0"/>
              </a:rPr>
              <a:t>Conclusion validity	</a:t>
            </a:r>
            <a:endParaRPr lang="en-US" altLang="zh-CN" sz="220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lvl="1">
              <a:lnSpc>
                <a:spcPct val="150000"/>
              </a:lnSpc>
            </a:pPr>
            <a:endParaRPr lang="en-US" altLang="zh-CN" sz="22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/>
    </mc:Choice>
    <mc:Fallback>
      <p:transition spd="slow"/>
    </mc:Fallback>
  </mc:AlternateContent>
  <p:timing>
    <p:tnLst>
      <p:par>
        <p:cTn id="1" dur="indefinite" restart="never" nodeType="tmRoot"/>
      </p:par>
    </p:tnLst>
    <p:bldLst>
      <p:bldP spid="4" grpId="0" bldLvl="0" animBg="1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直接连接符 2"/>
          <p:cNvCxnSpPr/>
          <p:nvPr/>
        </p:nvCxnSpPr>
        <p:spPr>
          <a:xfrm flipV="1">
            <a:off x="580821" y="790650"/>
            <a:ext cx="10698961" cy="4534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Freeform 6"/>
          <p:cNvSpPr>
            <a:spLocks noEditPoints="1"/>
          </p:cNvSpPr>
          <p:nvPr/>
        </p:nvSpPr>
        <p:spPr bwMode="auto">
          <a:xfrm>
            <a:off x="11279782" y="363136"/>
            <a:ext cx="425905" cy="427514"/>
          </a:xfrm>
          <a:custGeom>
            <a:avLst/>
            <a:gdLst>
              <a:gd name="T0" fmla="*/ 760 w 1905"/>
              <a:gd name="T1" fmla="*/ 1455 h 1912"/>
              <a:gd name="T2" fmla="*/ 448 w 1905"/>
              <a:gd name="T3" fmla="*/ 1143 h 1912"/>
              <a:gd name="T4" fmla="*/ 529 w 1905"/>
              <a:gd name="T5" fmla="*/ 1061 h 1912"/>
              <a:gd name="T6" fmla="*/ 841 w 1905"/>
              <a:gd name="T7" fmla="*/ 1374 h 1912"/>
              <a:gd name="T8" fmla="*/ 1802 w 1905"/>
              <a:gd name="T9" fmla="*/ 108 h 1912"/>
              <a:gd name="T10" fmla="*/ 748 w 1905"/>
              <a:gd name="T11" fmla="*/ 785 h 1912"/>
              <a:gd name="T12" fmla="*/ 55 w 1905"/>
              <a:gd name="T13" fmla="*/ 1737 h 1912"/>
              <a:gd name="T14" fmla="*/ 173 w 1905"/>
              <a:gd name="T15" fmla="*/ 1854 h 1912"/>
              <a:gd name="T16" fmla="*/ 1124 w 1905"/>
              <a:gd name="T17" fmla="*/ 1161 h 1912"/>
              <a:gd name="T18" fmla="*/ 1802 w 1905"/>
              <a:gd name="T19" fmla="*/ 108 h 1912"/>
              <a:gd name="T20" fmla="*/ 110 w 1905"/>
              <a:gd name="T21" fmla="*/ 1803 h 1912"/>
              <a:gd name="T22" fmla="*/ 0 w 1905"/>
              <a:gd name="T23" fmla="*/ 1912 h 1912"/>
              <a:gd name="T24" fmla="*/ 1758 w 1905"/>
              <a:gd name="T25" fmla="*/ 368 h 1912"/>
              <a:gd name="T26" fmla="*/ 1544 w 1905"/>
              <a:gd name="T27" fmla="*/ 153 h 1912"/>
              <a:gd name="T28" fmla="*/ 786 w 1905"/>
              <a:gd name="T29" fmla="*/ 513 h 19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1905" h="1912">
                <a:moveTo>
                  <a:pt x="760" y="1455"/>
                </a:moveTo>
                <a:cubicBezTo>
                  <a:pt x="448" y="1143"/>
                  <a:pt x="448" y="1143"/>
                  <a:pt x="448" y="1143"/>
                </a:cubicBezTo>
                <a:moveTo>
                  <a:pt x="529" y="1061"/>
                </a:moveTo>
                <a:cubicBezTo>
                  <a:pt x="841" y="1374"/>
                  <a:pt x="841" y="1374"/>
                  <a:pt x="841" y="1374"/>
                </a:cubicBezTo>
                <a:moveTo>
                  <a:pt x="1802" y="108"/>
                </a:moveTo>
                <a:cubicBezTo>
                  <a:pt x="1698" y="4"/>
                  <a:pt x="1226" y="307"/>
                  <a:pt x="748" y="785"/>
                </a:cubicBezTo>
                <a:cubicBezTo>
                  <a:pt x="364" y="1169"/>
                  <a:pt x="94" y="1548"/>
                  <a:pt x="55" y="1737"/>
                </a:cubicBezTo>
                <a:cubicBezTo>
                  <a:pt x="173" y="1854"/>
                  <a:pt x="173" y="1854"/>
                  <a:pt x="173" y="1854"/>
                </a:cubicBezTo>
                <a:cubicBezTo>
                  <a:pt x="361" y="1815"/>
                  <a:pt x="740" y="1545"/>
                  <a:pt x="1124" y="1161"/>
                </a:cubicBezTo>
                <a:cubicBezTo>
                  <a:pt x="1602" y="683"/>
                  <a:pt x="1905" y="212"/>
                  <a:pt x="1802" y="108"/>
                </a:cubicBezTo>
                <a:close/>
                <a:moveTo>
                  <a:pt x="110" y="1803"/>
                </a:moveTo>
                <a:cubicBezTo>
                  <a:pt x="0" y="1912"/>
                  <a:pt x="0" y="1912"/>
                  <a:pt x="0" y="1912"/>
                </a:cubicBezTo>
                <a:moveTo>
                  <a:pt x="1758" y="368"/>
                </a:moveTo>
                <a:cubicBezTo>
                  <a:pt x="1758" y="368"/>
                  <a:pt x="1643" y="253"/>
                  <a:pt x="1544" y="153"/>
                </a:cubicBezTo>
                <a:cubicBezTo>
                  <a:pt x="1544" y="153"/>
                  <a:pt x="1319" y="0"/>
                  <a:pt x="786" y="513"/>
                </a:cubicBezTo>
              </a:path>
            </a:pathLst>
          </a:custGeom>
          <a:noFill/>
          <a:ln w="12700" cap="rnd">
            <a:solidFill>
              <a:srgbClr val="002060"/>
            </a:solidFill>
            <a:prstDash val="solid"/>
            <a:rou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9" name="Oval 17"/>
          <p:cNvSpPr>
            <a:spLocks noChangeArrowheads="1"/>
          </p:cNvSpPr>
          <p:nvPr/>
        </p:nvSpPr>
        <p:spPr bwMode="auto">
          <a:xfrm>
            <a:off x="692768" y="474223"/>
            <a:ext cx="204812" cy="205504"/>
          </a:xfrm>
          <a:prstGeom prst="ellipse">
            <a:avLst/>
          </a:prstGeom>
          <a:gradFill flip="none" rotWithShape="1">
            <a:gsLst>
              <a:gs pos="0">
                <a:srgbClr val="2F416F"/>
              </a:gs>
              <a:gs pos="100000">
                <a:srgbClr val="000B3F"/>
              </a:gs>
            </a:gsLst>
            <a:lin ang="13500000" scaled="1"/>
            <a:tileRect/>
          </a:gradFill>
          <a:ln w="19050">
            <a:solidFill>
              <a:srgbClr val="002060"/>
            </a:solidFill>
          </a:ln>
          <a:effectLst>
            <a:outerShdw blurRad="152400" dist="114300" dir="2700000" sx="90000" sy="90000" algn="tl" rotWithShape="0">
              <a:schemeClr val="tx1">
                <a:alpha val="2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sz="1600"/>
          </a:p>
        </p:txBody>
      </p:sp>
      <p:sp>
        <p:nvSpPr>
          <p:cNvPr id="10" name="TextBox 13"/>
          <p:cNvSpPr txBox="1"/>
          <p:nvPr/>
        </p:nvSpPr>
        <p:spPr>
          <a:xfrm>
            <a:off x="935013" y="314204"/>
            <a:ext cx="2539365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en-US" altLang="zh-CN" b="1">
                <a:sym typeface="+mn-ea"/>
              </a:rPr>
              <a:t> </a:t>
            </a:r>
            <a:r>
              <a:rPr lang="en-US" altLang="zh-CN" sz="2800" b="1">
                <a:sym typeface="+mn-ea"/>
              </a:rPr>
              <a:t>7</a:t>
            </a:r>
            <a:r>
              <a:rPr lang="en-US" altLang="zh-CN" sz="2800" b="1">
                <a:sym typeface="+mn-ea"/>
              </a:rPr>
              <a:t>.Conclusion</a:t>
            </a:r>
            <a:endParaRPr lang="en-US" altLang="zh-CN" sz="2800" b="1">
              <a:sym typeface="+mn-ea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934720" y="1755775"/>
            <a:ext cx="10875010" cy="36461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indent="0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sz="2200">
                <a:latin typeface="Times New Roman" panose="02020603050405020304" pitchFamily="18" charset="0"/>
                <a:cs typeface="Times New Roman" panose="02020603050405020304" pitchFamily="18" charset="0"/>
              </a:rPr>
              <a:t>identified several pitfalls that must be avoided in the future of software visualization:</a:t>
            </a:r>
            <a:endParaRPr sz="220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sz="2200">
                <a:latin typeface="Times New Roman" panose="02020603050405020304" pitchFamily="18" charset="0"/>
                <a:cs typeface="Times New Roman" panose="02020603050405020304" pitchFamily="18" charset="0"/>
              </a:rPr>
              <a:t>evaluations with fuzzy goals (or without explicit goals)</a:t>
            </a:r>
            <a:r>
              <a:rPr lang="en-US" altLang="zh-CN" sz="2200"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endParaRPr lang="en-US" altLang="zh-CN" sz="220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200">
                <a:latin typeface="Times New Roman" panose="02020603050405020304" pitchFamily="18" charset="0"/>
                <a:cs typeface="Times New Roman" panose="02020603050405020304" pitchFamily="18" charset="0"/>
              </a:rPr>
              <a:t>evaluations that pursue effectiveness without defining it, or that limit the assessment to time, correctness </a:t>
            </a:r>
            <a:endParaRPr lang="en-US" altLang="zh-CN" sz="220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200">
                <a:latin typeface="Times New Roman" panose="02020603050405020304" pitchFamily="18" charset="0"/>
                <a:cs typeface="Times New Roman" panose="02020603050405020304" pitchFamily="18" charset="0"/>
              </a:rPr>
              <a:t>experiment tasks that are inconsistent with the stated goal of the evaluation; </a:t>
            </a:r>
            <a:endParaRPr lang="en-US" altLang="zh-CN" sz="220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200">
                <a:latin typeface="Times New Roman" panose="02020603050405020304" pitchFamily="18" charset="0"/>
                <a:cs typeface="Times New Roman" panose="02020603050405020304" pitchFamily="18" charset="0"/>
              </a:rPr>
              <a:t>lack of surveys to collect requirements</a:t>
            </a:r>
            <a:endParaRPr lang="en-US" altLang="zh-CN" sz="220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200">
                <a:latin typeface="Times New Roman" panose="02020603050405020304" pitchFamily="18" charset="0"/>
                <a:cs typeface="Times New Roman" panose="02020603050405020304" pitchFamily="18" charset="0"/>
              </a:rPr>
              <a:t>lack of rigor when designing, conducting, and reporting on evaluation.</a:t>
            </a:r>
            <a:endParaRPr lang="en-US" altLang="zh-CN" sz="22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/>
    </mc:Choice>
    <mc:Fallback>
      <p:transition spd="slow"/>
    </mc:Fallback>
  </mc:AlternateContent>
  <p:timing>
    <p:tnLst>
      <p:par>
        <p:cTn id="1" dur="indefinite" restart="never" nodeType="tmRoot"/>
      </p:par>
    </p:tnLst>
    <p:bldLst>
      <p:bldP spid="4" grpId="0" bldLvl="0" animBg="1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直接连接符 2"/>
          <p:cNvCxnSpPr/>
          <p:nvPr/>
        </p:nvCxnSpPr>
        <p:spPr>
          <a:xfrm flipV="1">
            <a:off x="580821" y="790650"/>
            <a:ext cx="10698961" cy="4534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Freeform 6"/>
          <p:cNvSpPr>
            <a:spLocks noEditPoints="1"/>
          </p:cNvSpPr>
          <p:nvPr/>
        </p:nvSpPr>
        <p:spPr bwMode="auto">
          <a:xfrm>
            <a:off x="11279782" y="363136"/>
            <a:ext cx="425905" cy="427514"/>
          </a:xfrm>
          <a:custGeom>
            <a:avLst/>
            <a:gdLst>
              <a:gd name="T0" fmla="*/ 760 w 1905"/>
              <a:gd name="T1" fmla="*/ 1455 h 1912"/>
              <a:gd name="T2" fmla="*/ 448 w 1905"/>
              <a:gd name="T3" fmla="*/ 1143 h 1912"/>
              <a:gd name="T4" fmla="*/ 529 w 1905"/>
              <a:gd name="T5" fmla="*/ 1061 h 1912"/>
              <a:gd name="T6" fmla="*/ 841 w 1905"/>
              <a:gd name="T7" fmla="*/ 1374 h 1912"/>
              <a:gd name="T8" fmla="*/ 1802 w 1905"/>
              <a:gd name="T9" fmla="*/ 108 h 1912"/>
              <a:gd name="T10" fmla="*/ 748 w 1905"/>
              <a:gd name="T11" fmla="*/ 785 h 1912"/>
              <a:gd name="T12" fmla="*/ 55 w 1905"/>
              <a:gd name="T13" fmla="*/ 1737 h 1912"/>
              <a:gd name="T14" fmla="*/ 173 w 1905"/>
              <a:gd name="T15" fmla="*/ 1854 h 1912"/>
              <a:gd name="T16" fmla="*/ 1124 w 1905"/>
              <a:gd name="T17" fmla="*/ 1161 h 1912"/>
              <a:gd name="T18" fmla="*/ 1802 w 1905"/>
              <a:gd name="T19" fmla="*/ 108 h 1912"/>
              <a:gd name="T20" fmla="*/ 110 w 1905"/>
              <a:gd name="T21" fmla="*/ 1803 h 1912"/>
              <a:gd name="T22" fmla="*/ 0 w 1905"/>
              <a:gd name="T23" fmla="*/ 1912 h 1912"/>
              <a:gd name="T24" fmla="*/ 1758 w 1905"/>
              <a:gd name="T25" fmla="*/ 368 h 1912"/>
              <a:gd name="T26" fmla="*/ 1544 w 1905"/>
              <a:gd name="T27" fmla="*/ 153 h 1912"/>
              <a:gd name="T28" fmla="*/ 786 w 1905"/>
              <a:gd name="T29" fmla="*/ 513 h 19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1905" h="1912">
                <a:moveTo>
                  <a:pt x="760" y="1455"/>
                </a:moveTo>
                <a:cubicBezTo>
                  <a:pt x="448" y="1143"/>
                  <a:pt x="448" y="1143"/>
                  <a:pt x="448" y="1143"/>
                </a:cubicBezTo>
                <a:moveTo>
                  <a:pt x="529" y="1061"/>
                </a:moveTo>
                <a:cubicBezTo>
                  <a:pt x="841" y="1374"/>
                  <a:pt x="841" y="1374"/>
                  <a:pt x="841" y="1374"/>
                </a:cubicBezTo>
                <a:moveTo>
                  <a:pt x="1802" y="108"/>
                </a:moveTo>
                <a:cubicBezTo>
                  <a:pt x="1698" y="4"/>
                  <a:pt x="1226" y="307"/>
                  <a:pt x="748" y="785"/>
                </a:cubicBezTo>
                <a:cubicBezTo>
                  <a:pt x="364" y="1169"/>
                  <a:pt x="94" y="1548"/>
                  <a:pt x="55" y="1737"/>
                </a:cubicBezTo>
                <a:cubicBezTo>
                  <a:pt x="173" y="1854"/>
                  <a:pt x="173" y="1854"/>
                  <a:pt x="173" y="1854"/>
                </a:cubicBezTo>
                <a:cubicBezTo>
                  <a:pt x="361" y="1815"/>
                  <a:pt x="740" y="1545"/>
                  <a:pt x="1124" y="1161"/>
                </a:cubicBezTo>
                <a:cubicBezTo>
                  <a:pt x="1602" y="683"/>
                  <a:pt x="1905" y="212"/>
                  <a:pt x="1802" y="108"/>
                </a:cubicBezTo>
                <a:close/>
                <a:moveTo>
                  <a:pt x="110" y="1803"/>
                </a:moveTo>
                <a:cubicBezTo>
                  <a:pt x="0" y="1912"/>
                  <a:pt x="0" y="1912"/>
                  <a:pt x="0" y="1912"/>
                </a:cubicBezTo>
                <a:moveTo>
                  <a:pt x="1758" y="368"/>
                </a:moveTo>
                <a:cubicBezTo>
                  <a:pt x="1758" y="368"/>
                  <a:pt x="1643" y="253"/>
                  <a:pt x="1544" y="153"/>
                </a:cubicBezTo>
                <a:cubicBezTo>
                  <a:pt x="1544" y="153"/>
                  <a:pt x="1319" y="0"/>
                  <a:pt x="786" y="513"/>
                </a:cubicBezTo>
              </a:path>
            </a:pathLst>
          </a:custGeom>
          <a:noFill/>
          <a:ln w="12700" cap="rnd">
            <a:solidFill>
              <a:srgbClr val="002060"/>
            </a:solidFill>
            <a:prstDash val="solid"/>
            <a:rou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9" name="Oval 17"/>
          <p:cNvSpPr>
            <a:spLocks noChangeArrowheads="1"/>
          </p:cNvSpPr>
          <p:nvPr/>
        </p:nvSpPr>
        <p:spPr bwMode="auto">
          <a:xfrm>
            <a:off x="692768" y="474223"/>
            <a:ext cx="204812" cy="205504"/>
          </a:xfrm>
          <a:prstGeom prst="ellipse">
            <a:avLst/>
          </a:prstGeom>
          <a:gradFill flip="none" rotWithShape="1">
            <a:gsLst>
              <a:gs pos="0">
                <a:srgbClr val="2F416F"/>
              </a:gs>
              <a:gs pos="100000">
                <a:srgbClr val="000B3F"/>
              </a:gs>
            </a:gsLst>
            <a:lin ang="13500000" scaled="1"/>
            <a:tileRect/>
          </a:gradFill>
          <a:ln w="19050">
            <a:solidFill>
              <a:srgbClr val="002060"/>
            </a:solidFill>
          </a:ln>
          <a:effectLst>
            <a:outerShdw blurRad="152400" dist="114300" dir="2700000" sx="90000" sy="90000" algn="tl" rotWithShape="0">
              <a:schemeClr val="tx1">
                <a:alpha val="2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sz="1600"/>
          </a:p>
        </p:txBody>
      </p:sp>
      <p:sp>
        <p:nvSpPr>
          <p:cNvPr id="10" name="TextBox 13"/>
          <p:cNvSpPr txBox="1"/>
          <p:nvPr/>
        </p:nvSpPr>
        <p:spPr>
          <a:xfrm>
            <a:off x="935013" y="314204"/>
            <a:ext cx="2539365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en-US" altLang="zh-CN" b="1">
                <a:sym typeface="+mn-ea"/>
              </a:rPr>
              <a:t> </a:t>
            </a:r>
            <a:r>
              <a:rPr lang="en-US" altLang="zh-CN" sz="2800" b="1">
                <a:sym typeface="+mn-ea"/>
              </a:rPr>
              <a:t>7</a:t>
            </a:r>
            <a:r>
              <a:rPr lang="en-US" altLang="zh-CN" sz="2800" b="1">
                <a:sym typeface="+mn-ea"/>
              </a:rPr>
              <a:t>.Conclusion</a:t>
            </a:r>
            <a:endParaRPr lang="en-US" altLang="zh-CN" sz="2800" b="1">
              <a:sym typeface="+mn-ea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934720" y="1755775"/>
            <a:ext cx="10875010" cy="36461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indent="0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sz="2200">
                <a:latin typeface="Times New Roman" panose="02020603050405020304" pitchFamily="18" charset="0"/>
                <a:cs typeface="Times New Roman" panose="02020603050405020304" pitchFamily="18" charset="0"/>
              </a:rPr>
              <a:t>identified several pitfalls that must be avoided in the future of software visualization:</a:t>
            </a:r>
            <a:endParaRPr sz="220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sz="2200">
                <a:latin typeface="Times New Roman" panose="02020603050405020304" pitchFamily="18" charset="0"/>
                <a:cs typeface="Times New Roman" panose="02020603050405020304" pitchFamily="18" charset="0"/>
              </a:rPr>
              <a:t>evaluations with fuzzy goals (or without explicit goals)</a:t>
            </a:r>
            <a:r>
              <a:rPr lang="en-US" altLang="zh-CN" sz="2200"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endParaRPr lang="en-US" altLang="zh-CN" sz="220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200">
                <a:latin typeface="Times New Roman" panose="02020603050405020304" pitchFamily="18" charset="0"/>
                <a:cs typeface="Times New Roman" panose="02020603050405020304" pitchFamily="18" charset="0"/>
              </a:rPr>
              <a:t>evaluations that pursue effectiveness without defining it, or that limit the assessment to time, correctness </a:t>
            </a:r>
            <a:endParaRPr lang="en-US" altLang="zh-CN" sz="220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200">
                <a:latin typeface="Times New Roman" panose="02020603050405020304" pitchFamily="18" charset="0"/>
                <a:cs typeface="Times New Roman" panose="02020603050405020304" pitchFamily="18" charset="0"/>
              </a:rPr>
              <a:t>experiment tasks that are inconsistent with the stated goal of the evaluation; </a:t>
            </a:r>
            <a:endParaRPr lang="en-US" altLang="zh-CN" sz="220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200">
                <a:latin typeface="Times New Roman" panose="02020603050405020304" pitchFamily="18" charset="0"/>
                <a:cs typeface="Times New Roman" panose="02020603050405020304" pitchFamily="18" charset="0"/>
              </a:rPr>
              <a:t>lack of surveys to collect requirements</a:t>
            </a:r>
            <a:endParaRPr lang="en-US" altLang="zh-CN" sz="220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200">
                <a:latin typeface="Times New Roman" panose="02020603050405020304" pitchFamily="18" charset="0"/>
                <a:cs typeface="Times New Roman" panose="02020603050405020304" pitchFamily="18" charset="0"/>
              </a:rPr>
              <a:t>lack of rigor when designing, conducting, and reporting on evaluation.</a:t>
            </a:r>
            <a:endParaRPr lang="en-US" altLang="zh-CN" sz="22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/>
    </mc:Choice>
    <mc:Fallback>
      <p:transition spd="slow"/>
    </mc:Fallback>
  </mc:AlternateContent>
  <p:timing>
    <p:tnLst>
      <p:par>
        <p:cTn id="1" dur="indefinite" restart="never" nodeType="tmRoot"/>
      </p:par>
    </p:tnLst>
    <p:bldLst>
      <p:bldP spid="4" grpId="0" bldLvl="0" animBg="1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直接连接符 2"/>
          <p:cNvCxnSpPr/>
          <p:nvPr/>
        </p:nvCxnSpPr>
        <p:spPr>
          <a:xfrm flipV="1">
            <a:off x="580821" y="790650"/>
            <a:ext cx="10698961" cy="4534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Freeform 6"/>
          <p:cNvSpPr>
            <a:spLocks noEditPoints="1"/>
          </p:cNvSpPr>
          <p:nvPr/>
        </p:nvSpPr>
        <p:spPr bwMode="auto">
          <a:xfrm>
            <a:off x="11279782" y="363136"/>
            <a:ext cx="425905" cy="427514"/>
          </a:xfrm>
          <a:custGeom>
            <a:avLst/>
            <a:gdLst>
              <a:gd name="T0" fmla="*/ 760 w 1905"/>
              <a:gd name="T1" fmla="*/ 1455 h 1912"/>
              <a:gd name="T2" fmla="*/ 448 w 1905"/>
              <a:gd name="T3" fmla="*/ 1143 h 1912"/>
              <a:gd name="T4" fmla="*/ 529 w 1905"/>
              <a:gd name="T5" fmla="*/ 1061 h 1912"/>
              <a:gd name="T6" fmla="*/ 841 w 1905"/>
              <a:gd name="T7" fmla="*/ 1374 h 1912"/>
              <a:gd name="T8" fmla="*/ 1802 w 1905"/>
              <a:gd name="T9" fmla="*/ 108 h 1912"/>
              <a:gd name="T10" fmla="*/ 748 w 1905"/>
              <a:gd name="T11" fmla="*/ 785 h 1912"/>
              <a:gd name="T12" fmla="*/ 55 w 1905"/>
              <a:gd name="T13" fmla="*/ 1737 h 1912"/>
              <a:gd name="T14" fmla="*/ 173 w 1905"/>
              <a:gd name="T15" fmla="*/ 1854 h 1912"/>
              <a:gd name="T16" fmla="*/ 1124 w 1905"/>
              <a:gd name="T17" fmla="*/ 1161 h 1912"/>
              <a:gd name="T18" fmla="*/ 1802 w 1905"/>
              <a:gd name="T19" fmla="*/ 108 h 1912"/>
              <a:gd name="T20" fmla="*/ 110 w 1905"/>
              <a:gd name="T21" fmla="*/ 1803 h 1912"/>
              <a:gd name="T22" fmla="*/ 0 w 1905"/>
              <a:gd name="T23" fmla="*/ 1912 h 1912"/>
              <a:gd name="T24" fmla="*/ 1758 w 1905"/>
              <a:gd name="T25" fmla="*/ 368 h 1912"/>
              <a:gd name="T26" fmla="*/ 1544 w 1905"/>
              <a:gd name="T27" fmla="*/ 153 h 1912"/>
              <a:gd name="T28" fmla="*/ 786 w 1905"/>
              <a:gd name="T29" fmla="*/ 513 h 19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1905" h="1912">
                <a:moveTo>
                  <a:pt x="760" y="1455"/>
                </a:moveTo>
                <a:cubicBezTo>
                  <a:pt x="448" y="1143"/>
                  <a:pt x="448" y="1143"/>
                  <a:pt x="448" y="1143"/>
                </a:cubicBezTo>
                <a:moveTo>
                  <a:pt x="529" y="1061"/>
                </a:moveTo>
                <a:cubicBezTo>
                  <a:pt x="841" y="1374"/>
                  <a:pt x="841" y="1374"/>
                  <a:pt x="841" y="1374"/>
                </a:cubicBezTo>
                <a:moveTo>
                  <a:pt x="1802" y="108"/>
                </a:moveTo>
                <a:cubicBezTo>
                  <a:pt x="1698" y="4"/>
                  <a:pt x="1226" y="307"/>
                  <a:pt x="748" y="785"/>
                </a:cubicBezTo>
                <a:cubicBezTo>
                  <a:pt x="364" y="1169"/>
                  <a:pt x="94" y="1548"/>
                  <a:pt x="55" y="1737"/>
                </a:cubicBezTo>
                <a:cubicBezTo>
                  <a:pt x="173" y="1854"/>
                  <a:pt x="173" y="1854"/>
                  <a:pt x="173" y="1854"/>
                </a:cubicBezTo>
                <a:cubicBezTo>
                  <a:pt x="361" y="1815"/>
                  <a:pt x="740" y="1545"/>
                  <a:pt x="1124" y="1161"/>
                </a:cubicBezTo>
                <a:cubicBezTo>
                  <a:pt x="1602" y="683"/>
                  <a:pt x="1905" y="212"/>
                  <a:pt x="1802" y="108"/>
                </a:cubicBezTo>
                <a:close/>
                <a:moveTo>
                  <a:pt x="110" y="1803"/>
                </a:moveTo>
                <a:cubicBezTo>
                  <a:pt x="0" y="1912"/>
                  <a:pt x="0" y="1912"/>
                  <a:pt x="0" y="1912"/>
                </a:cubicBezTo>
                <a:moveTo>
                  <a:pt x="1758" y="368"/>
                </a:moveTo>
                <a:cubicBezTo>
                  <a:pt x="1758" y="368"/>
                  <a:pt x="1643" y="253"/>
                  <a:pt x="1544" y="153"/>
                </a:cubicBezTo>
                <a:cubicBezTo>
                  <a:pt x="1544" y="153"/>
                  <a:pt x="1319" y="0"/>
                  <a:pt x="786" y="513"/>
                </a:cubicBezTo>
              </a:path>
            </a:pathLst>
          </a:custGeom>
          <a:noFill/>
          <a:ln w="12700" cap="rnd">
            <a:solidFill>
              <a:srgbClr val="002060"/>
            </a:solidFill>
            <a:prstDash val="solid"/>
            <a:rou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9" name="Oval 17"/>
          <p:cNvSpPr>
            <a:spLocks noChangeArrowheads="1"/>
          </p:cNvSpPr>
          <p:nvPr/>
        </p:nvSpPr>
        <p:spPr bwMode="auto">
          <a:xfrm>
            <a:off x="692768" y="474223"/>
            <a:ext cx="204812" cy="205504"/>
          </a:xfrm>
          <a:prstGeom prst="ellipse">
            <a:avLst/>
          </a:prstGeom>
          <a:gradFill flip="none" rotWithShape="1">
            <a:gsLst>
              <a:gs pos="0">
                <a:srgbClr val="2F416F"/>
              </a:gs>
              <a:gs pos="100000">
                <a:srgbClr val="000B3F"/>
              </a:gs>
            </a:gsLst>
            <a:lin ang="13500000" scaled="1"/>
            <a:tileRect/>
          </a:gradFill>
          <a:ln w="19050">
            <a:solidFill>
              <a:srgbClr val="002060"/>
            </a:solidFill>
          </a:ln>
          <a:effectLst>
            <a:outerShdw blurRad="152400" dist="114300" dir="2700000" sx="90000" sy="90000" algn="tl" rotWithShape="0">
              <a:schemeClr val="tx1">
                <a:alpha val="2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sz="1600"/>
          </a:p>
        </p:txBody>
      </p:sp>
      <p:sp>
        <p:nvSpPr>
          <p:cNvPr id="10" name="TextBox 13"/>
          <p:cNvSpPr txBox="1"/>
          <p:nvPr/>
        </p:nvSpPr>
        <p:spPr>
          <a:xfrm>
            <a:off x="935013" y="314204"/>
            <a:ext cx="2539365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en-US" altLang="zh-CN" b="1">
                <a:sym typeface="+mn-ea"/>
              </a:rPr>
              <a:t> </a:t>
            </a:r>
            <a:r>
              <a:rPr lang="en-US" altLang="zh-CN" sz="2800" b="1">
                <a:sym typeface="+mn-ea"/>
              </a:rPr>
              <a:t>7</a:t>
            </a:r>
            <a:r>
              <a:rPr lang="en-US" altLang="zh-CN" sz="2800" b="1">
                <a:sym typeface="+mn-ea"/>
              </a:rPr>
              <a:t>.Conclusion</a:t>
            </a:r>
            <a:endParaRPr lang="en-US" altLang="zh-CN" sz="2800" b="1">
              <a:sym typeface="+mn-ea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897890" y="2253615"/>
            <a:ext cx="10875010" cy="21228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indent="0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sz="2200">
                <a:latin typeface="Times New Roman" panose="02020603050405020304" pitchFamily="18" charset="0"/>
                <a:cs typeface="Times New Roman" panose="02020603050405020304" pitchFamily="18" charset="0"/>
              </a:rPr>
              <a:t>call researchers in the field to collect evidence of the effectiveness of software visualization approaches by means of:</a:t>
            </a:r>
            <a:endParaRPr sz="220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sz="2200">
                <a:latin typeface="Times New Roman" panose="02020603050405020304" pitchFamily="18" charset="0"/>
                <a:cs typeface="Times New Roman" panose="02020603050405020304" pitchFamily="18" charset="0"/>
              </a:rPr>
              <a:t>case studies</a:t>
            </a:r>
            <a:r>
              <a:rPr lang="en-US" altLang="zh-CN" sz="220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en-US" altLang="zh-CN" sz="220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200">
                <a:latin typeface="Times New Roman" panose="02020603050405020304" pitchFamily="18" charset="0"/>
                <a:cs typeface="Times New Roman" panose="02020603050405020304" pitchFamily="18" charset="0"/>
              </a:rPr>
              <a:t>experiments</a:t>
            </a:r>
            <a:endParaRPr lang="en-US" altLang="zh-CN" sz="22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/>
    </mc:Choice>
    <mc:Fallback>
      <p:transition spd="slow"/>
    </mc:Fallback>
  </mc:AlternateContent>
  <p:timing>
    <p:tnLst>
      <p:par>
        <p:cTn id="1" dur="indefinite" restart="never" nodeType="tmRoot"/>
      </p:par>
    </p:tnLst>
    <p:bldLst>
      <p:bldP spid="4" grpId="0" bldLvl="0" animBg="1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文本框 5"/>
          <p:cNvSpPr txBox="1"/>
          <p:nvPr/>
        </p:nvSpPr>
        <p:spPr>
          <a:xfrm>
            <a:off x="4509135" y="2653030"/>
            <a:ext cx="3879215" cy="119888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 sz="7200">
                <a:solidFill>
                  <a:srgbClr val="FF0000"/>
                </a:solidFill>
                <a:latin typeface="华文仿宋" panose="02010600040101010101" charset="-122"/>
                <a:ea typeface="华文仿宋" panose="02010600040101010101" charset="-122"/>
              </a:rPr>
              <a:t>THANKS</a:t>
            </a:r>
            <a:endParaRPr lang="en-US" altLang="zh-CN" sz="7200">
              <a:solidFill>
                <a:srgbClr val="FF0000"/>
              </a:solidFill>
              <a:latin typeface="华文仿宋" panose="02010600040101010101" charset="-122"/>
              <a:ea typeface="华文仿宋" panose="02010600040101010101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3"/>
          <p:cNvSpPr txBox="1"/>
          <p:nvPr/>
        </p:nvSpPr>
        <p:spPr>
          <a:xfrm>
            <a:off x="935013" y="314204"/>
            <a:ext cx="2818130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altLang="zh-CN" b="1">
                <a:sym typeface="+mn-ea"/>
              </a:rPr>
              <a:t> </a:t>
            </a:r>
            <a:r>
              <a:rPr lang="en-US" altLang="zh-CN" sz="2800" b="1">
                <a:sym typeface="+mn-ea"/>
              </a:rPr>
              <a:t>1.Introduction</a:t>
            </a:r>
            <a:endParaRPr lang="en-US" altLang="zh-CN" sz="2800" b="1" dirty="0">
              <a:solidFill>
                <a:srgbClr val="002060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cxnSp>
        <p:nvCxnSpPr>
          <p:cNvPr id="3" name="直接连接符 2"/>
          <p:cNvCxnSpPr/>
          <p:nvPr/>
        </p:nvCxnSpPr>
        <p:spPr>
          <a:xfrm flipV="1">
            <a:off x="580821" y="790650"/>
            <a:ext cx="10698961" cy="4534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Freeform 6"/>
          <p:cNvSpPr>
            <a:spLocks noEditPoints="1"/>
          </p:cNvSpPr>
          <p:nvPr/>
        </p:nvSpPr>
        <p:spPr bwMode="auto">
          <a:xfrm>
            <a:off x="11279782" y="363136"/>
            <a:ext cx="425905" cy="427514"/>
          </a:xfrm>
          <a:custGeom>
            <a:avLst/>
            <a:gdLst>
              <a:gd name="T0" fmla="*/ 760 w 1905"/>
              <a:gd name="T1" fmla="*/ 1455 h 1912"/>
              <a:gd name="T2" fmla="*/ 448 w 1905"/>
              <a:gd name="T3" fmla="*/ 1143 h 1912"/>
              <a:gd name="T4" fmla="*/ 529 w 1905"/>
              <a:gd name="T5" fmla="*/ 1061 h 1912"/>
              <a:gd name="T6" fmla="*/ 841 w 1905"/>
              <a:gd name="T7" fmla="*/ 1374 h 1912"/>
              <a:gd name="T8" fmla="*/ 1802 w 1905"/>
              <a:gd name="T9" fmla="*/ 108 h 1912"/>
              <a:gd name="T10" fmla="*/ 748 w 1905"/>
              <a:gd name="T11" fmla="*/ 785 h 1912"/>
              <a:gd name="T12" fmla="*/ 55 w 1905"/>
              <a:gd name="T13" fmla="*/ 1737 h 1912"/>
              <a:gd name="T14" fmla="*/ 173 w 1905"/>
              <a:gd name="T15" fmla="*/ 1854 h 1912"/>
              <a:gd name="T16" fmla="*/ 1124 w 1905"/>
              <a:gd name="T17" fmla="*/ 1161 h 1912"/>
              <a:gd name="T18" fmla="*/ 1802 w 1905"/>
              <a:gd name="T19" fmla="*/ 108 h 1912"/>
              <a:gd name="T20" fmla="*/ 110 w 1905"/>
              <a:gd name="T21" fmla="*/ 1803 h 1912"/>
              <a:gd name="T22" fmla="*/ 0 w 1905"/>
              <a:gd name="T23" fmla="*/ 1912 h 1912"/>
              <a:gd name="T24" fmla="*/ 1758 w 1905"/>
              <a:gd name="T25" fmla="*/ 368 h 1912"/>
              <a:gd name="T26" fmla="*/ 1544 w 1905"/>
              <a:gd name="T27" fmla="*/ 153 h 1912"/>
              <a:gd name="T28" fmla="*/ 786 w 1905"/>
              <a:gd name="T29" fmla="*/ 513 h 19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1905" h="1912">
                <a:moveTo>
                  <a:pt x="760" y="1455"/>
                </a:moveTo>
                <a:cubicBezTo>
                  <a:pt x="448" y="1143"/>
                  <a:pt x="448" y="1143"/>
                  <a:pt x="448" y="1143"/>
                </a:cubicBezTo>
                <a:moveTo>
                  <a:pt x="529" y="1061"/>
                </a:moveTo>
                <a:cubicBezTo>
                  <a:pt x="841" y="1374"/>
                  <a:pt x="841" y="1374"/>
                  <a:pt x="841" y="1374"/>
                </a:cubicBezTo>
                <a:moveTo>
                  <a:pt x="1802" y="108"/>
                </a:moveTo>
                <a:cubicBezTo>
                  <a:pt x="1698" y="4"/>
                  <a:pt x="1226" y="307"/>
                  <a:pt x="748" y="785"/>
                </a:cubicBezTo>
                <a:cubicBezTo>
                  <a:pt x="364" y="1169"/>
                  <a:pt x="94" y="1548"/>
                  <a:pt x="55" y="1737"/>
                </a:cubicBezTo>
                <a:cubicBezTo>
                  <a:pt x="173" y="1854"/>
                  <a:pt x="173" y="1854"/>
                  <a:pt x="173" y="1854"/>
                </a:cubicBezTo>
                <a:cubicBezTo>
                  <a:pt x="361" y="1815"/>
                  <a:pt x="740" y="1545"/>
                  <a:pt x="1124" y="1161"/>
                </a:cubicBezTo>
                <a:cubicBezTo>
                  <a:pt x="1602" y="683"/>
                  <a:pt x="1905" y="212"/>
                  <a:pt x="1802" y="108"/>
                </a:cubicBezTo>
                <a:close/>
                <a:moveTo>
                  <a:pt x="110" y="1803"/>
                </a:moveTo>
                <a:cubicBezTo>
                  <a:pt x="0" y="1912"/>
                  <a:pt x="0" y="1912"/>
                  <a:pt x="0" y="1912"/>
                </a:cubicBezTo>
                <a:moveTo>
                  <a:pt x="1758" y="368"/>
                </a:moveTo>
                <a:cubicBezTo>
                  <a:pt x="1758" y="368"/>
                  <a:pt x="1643" y="253"/>
                  <a:pt x="1544" y="153"/>
                </a:cubicBezTo>
                <a:cubicBezTo>
                  <a:pt x="1544" y="153"/>
                  <a:pt x="1319" y="0"/>
                  <a:pt x="786" y="513"/>
                </a:cubicBezTo>
              </a:path>
            </a:pathLst>
          </a:custGeom>
          <a:noFill/>
          <a:ln w="12700" cap="rnd">
            <a:solidFill>
              <a:srgbClr val="002060"/>
            </a:solidFill>
            <a:prstDash val="solid"/>
            <a:rou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5" name="Oval 17"/>
          <p:cNvSpPr>
            <a:spLocks noChangeArrowheads="1"/>
          </p:cNvSpPr>
          <p:nvPr/>
        </p:nvSpPr>
        <p:spPr bwMode="auto">
          <a:xfrm>
            <a:off x="692768" y="474223"/>
            <a:ext cx="204812" cy="205504"/>
          </a:xfrm>
          <a:prstGeom prst="ellipse">
            <a:avLst/>
          </a:prstGeom>
          <a:gradFill flip="none" rotWithShape="1">
            <a:gsLst>
              <a:gs pos="0">
                <a:srgbClr val="2F416F"/>
              </a:gs>
              <a:gs pos="100000">
                <a:srgbClr val="000B3F"/>
              </a:gs>
            </a:gsLst>
            <a:lin ang="13500000" scaled="1"/>
            <a:tileRect/>
          </a:gradFill>
          <a:ln w="19050">
            <a:solidFill>
              <a:srgbClr val="002060"/>
            </a:solidFill>
          </a:ln>
          <a:effectLst>
            <a:outerShdw blurRad="152400" dist="114300" dir="2700000" sx="90000" sy="90000" algn="tl" rotWithShape="0">
              <a:schemeClr val="tx1">
                <a:alpha val="2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sz="1600"/>
          </a:p>
        </p:txBody>
      </p:sp>
      <p:sp>
        <p:nvSpPr>
          <p:cNvPr id="7" name="文本框 6"/>
          <p:cNvSpPr txBox="1"/>
          <p:nvPr/>
        </p:nvSpPr>
        <p:spPr>
          <a:xfrm>
            <a:off x="897890" y="1767840"/>
            <a:ext cx="10620375" cy="347662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indent="0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zh-CN" altLang="en-US" sz="2200">
                <a:latin typeface="Times New Roman" panose="02020603050405020304" pitchFamily="18" charset="0"/>
                <a:cs typeface="Times New Roman" panose="02020603050405020304" pitchFamily="18" charset="0"/>
              </a:rPr>
              <a:t> formulated the following research questions:</a:t>
            </a:r>
            <a:endParaRPr lang="zh-CN" altLang="en-US" sz="220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indent="0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zh-CN" altLang="en-US" sz="2200">
                <a:latin typeface="Times New Roman" panose="02020603050405020304" pitchFamily="18" charset="0"/>
                <a:cs typeface="Times New Roman" panose="02020603050405020304" pitchFamily="18" charset="0"/>
              </a:rPr>
              <a:t>         RQ1.) What are the characteristics of evaluations that validate the      effectiveness of software visualization approaches?</a:t>
            </a:r>
            <a:endParaRPr lang="zh-CN" altLang="en-US" sz="220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indent="0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zh-CN" altLang="en-US" sz="2200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         </a:t>
            </a:r>
            <a:r>
              <a:rPr lang="zh-CN" altLang="en-US" sz="2200">
                <a:latin typeface="Times New Roman" panose="02020603050405020304" pitchFamily="18" charset="0"/>
                <a:cs typeface="Times New Roman" panose="02020603050405020304" pitchFamily="18" charset="0"/>
              </a:rPr>
              <a:t>RQ2.) How appropriate are the evaluations that are conducted to validate the effectiveness of software visualization?</a:t>
            </a:r>
            <a:endParaRPr lang="zh-CN" altLang="en-US" sz="220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indent="0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en-US" altLang="zh-CN" sz="2200">
                <a:latin typeface="Times New Roman" panose="02020603050405020304" pitchFamily="18" charset="0"/>
                <a:cs typeface="Times New Roman" panose="02020603050405020304" pitchFamily="18" charset="0"/>
              </a:rPr>
              <a:t>	</a:t>
            </a:r>
            <a:endParaRPr lang="en-US" altLang="zh-CN" sz="220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lvl="1">
              <a:lnSpc>
                <a:spcPct val="100000"/>
              </a:lnSpc>
            </a:pPr>
            <a:endParaRPr lang="en-US" altLang="zh-CN" sz="220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/>
    </mc:Choice>
    <mc:Fallback>
      <p:transition spd="slow"/>
    </mc:Fallback>
  </mc:AlternateContent>
  <p:timing>
    <p:tnLst>
      <p:par>
        <p:cTn id="1" dur="indefinite" restart="never" nodeType="tmRoot"/>
      </p:par>
    </p:tnLst>
    <p:bldLst>
      <p:bldP spid="2" grpId="0"/>
      <p:bldP spid="4" grpId="0" animBg="1"/>
      <p:bldP spid="5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3"/>
          <p:cNvSpPr txBox="1"/>
          <p:nvPr/>
        </p:nvSpPr>
        <p:spPr>
          <a:xfrm>
            <a:off x="935013" y="314204"/>
            <a:ext cx="2818130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altLang="zh-CN" b="1">
                <a:sym typeface="+mn-ea"/>
              </a:rPr>
              <a:t> </a:t>
            </a:r>
            <a:r>
              <a:rPr lang="en-US" altLang="zh-CN" sz="2800" b="1">
                <a:sym typeface="+mn-ea"/>
              </a:rPr>
              <a:t>1.Introduction</a:t>
            </a:r>
            <a:endParaRPr lang="en-US" altLang="zh-CN" sz="2800" b="1" dirty="0">
              <a:solidFill>
                <a:srgbClr val="002060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cxnSp>
        <p:nvCxnSpPr>
          <p:cNvPr id="3" name="直接连接符 2"/>
          <p:cNvCxnSpPr/>
          <p:nvPr/>
        </p:nvCxnSpPr>
        <p:spPr>
          <a:xfrm flipV="1">
            <a:off x="580821" y="790650"/>
            <a:ext cx="10698961" cy="4534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Freeform 6"/>
          <p:cNvSpPr>
            <a:spLocks noEditPoints="1"/>
          </p:cNvSpPr>
          <p:nvPr/>
        </p:nvSpPr>
        <p:spPr bwMode="auto">
          <a:xfrm>
            <a:off x="11279782" y="363136"/>
            <a:ext cx="425905" cy="427514"/>
          </a:xfrm>
          <a:custGeom>
            <a:avLst/>
            <a:gdLst>
              <a:gd name="T0" fmla="*/ 760 w 1905"/>
              <a:gd name="T1" fmla="*/ 1455 h 1912"/>
              <a:gd name="T2" fmla="*/ 448 w 1905"/>
              <a:gd name="T3" fmla="*/ 1143 h 1912"/>
              <a:gd name="T4" fmla="*/ 529 w 1905"/>
              <a:gd name="T5" fmla="*/ 1061 h 1912"/>
              <a:gd name="T6" fmla="*/ 841 w 1905"/>
              <a:gd name="T7" fmla="*/ 1374 h 1912"/>
              <a:gd name="T8" fmla="*/ 1802 w 1905"/>
              <a:gd name="T9" fmla="*/ 108 h 1912"/>
              <a:gd name="T10" fmla="*/ 748 w 1905"/>
              <a:gd name="T11" fmla="*/ 785 h 1912"/>
              <a:gd name="T12" fmla="*/ 55 w 1905"/>
              <a:gd name="T13" fmla="*/ 1737 h 1912"/>
              <a:gd name="T14" fmla="*/ 173 w 1905"/>
              <a:gd name="T15" fmla="*/ 1854 h 1912"/>
              <a:gd name="T16" fmla="*/ 1124 w 1905"/>
              <a:gd name="T17" fmla="*/ 1161 h 1912"/>
              <a:gd name="T18" fmla="*/ 1802 w 1905"/>
              <a:gd name="T19" fmla="*/ 108 h 1912"/>
              <a:gd name="T20" fmla="*/ 110 w 1905"/>
              <a:gd name="T21" fmla="*/ 1803 h 1912"/>
              <a:gd name="T22" fmla="*/ 0 w 1905"/>
              <a:gd name="T23" fmla="*/ 1912 h 1912"/>
              <a:gd name="T24" fmla="*/ 1758 w 1905"/>
              <a:gd name="T25" fmla="*/ 368 h 1912"/>
              <a:gd name="T26" fmla="*/ 1544 w 1905"/>
              <a:gd name="T27" fmla="*/ 153 h 1912"/>
              <a:gd name="T28" fmla="*/ 786 w 1905"/>
              <a:gd name="T29" fmla="*/ 513 h 19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1905" h="1912">
                <a:moveTo>
                  <a:pt x="760" y="1455"/>
                </a:moveTo>
                <a:cubicBezTo>
                  <a:pt x="448" y="1143"/>
                  <a:pt x="448" y="1143"/>
                  <a:pt x="448" y="1143"/>
                </a:cubicBezTo>
                <a:moveTo>
                  <a:pt x="529" y="1061"/>
                </a:moveTo>
                <a:cubicBezTo>
                  <a:pt x="841" y="1374"/>
                  <a:pt x="841" y="1374"/>
                  <a:pt x="841" y="1374"/>
                </a:cubicBezTo>
                <a:moveTo>
                  <a:pt x="1802" y="108"/>
                </a:moveTo>
                <a:cubicBezTo>
                  <a:pt x="1698" y="4"/>
                  <a:pt x="1226" y="307"/>
                  <a:pt x="748" y="785"/>
                </a:cubicBezTo>
                <a:cubicBezTo>
                  <a:pt x="364" y="1169"/>
                  <a:pt x="94" y="1548"/>
                  <a:pt x="55" y="1737"/>
                </a:cubicBezTo>
                <a:cubicBezTo>
                  <a:pt x="173" y="1854"/>
                  <a:pt x="173" y="1854"/>
                  <a:pt x="173" y="1854"/>
                </a:cubicBezTo>
                <a:cubicBezTo>
                  <a:pt x="361" y="1815"/>
                  <a:pt x="740" y="1545"/>
                  <a:pt x="1124" y="1161"/>
                </a:cubicBezTo>
                <a:cubicBezTo>
                  <a:pt x="1602" y="683"/>
                  <a:pt x="1905" y="212"/>
                  <a:pt x="1802" y="108"/>
                </a:cubicBezTo>
                <a:close/>
                <a:moveTo>
                  <a:pt x="110" y="1803"/>
                </a:moveTo>
                <a:cubicBezTo>
                  <a:pt x="0" y="1912"/>
                  <a:pt x="0" y="1912"/>
                  <a:pt x="0" y="1912"/>
                </a:cubicBezTo>
                <a:moveTo>
                  <a:pt x="1758" y="368"/>
                </a:moveTo>
                <a:cubicBezTo>
                  <a:pt x="1758" y="368"/>
                  <a:pt x="1643" y="253"/>
                  <a:pt x="1544" y="153"/>
                </a:cubicBezTo>
                <a:cubicBezTo>
                  <a:pt x="1544" y="153"/>
                  <a:pt x="1319" y="0"/>
                  <a:pt x="786" y="513"/>
                </a:cubicBezTo>
              </a:path>
            </a:pathLst>
          </a:custGeom>
          <a:noFill/>
          <a:ln w="12700" cap="rnd">
            <a:solidFill>
              <a:srgbClr val="002060"/>
            </a:solidFill>
            <a:prstDash val="solid"/>
            <a:rou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5" name="Oval 17"/>
          <p:cNvSpPr>
            <a:spLocks noChangeArrowheads="1"/>
          </p:cNvSpPr>
          <p:nvPr/>
        </p:nvSpPr>
        <p:spPr bwMode="auto">
          <a:xfrm>
            <a:off x="692768" y="474223"/>
            <a:ext cx="204812" cy="205504"/>
          </a:xfrm>
          <a:prstGeom prst="ellipse">
            <a:avLst/>
          </a:prstGeom>
          <a:gradFill flip="none" rotWithShape="1">
            <a:gsLst>
              <a:gs pos="0">
                <a:srgbClr val="2F416F"/>
              </a:gs>
              <a:gs pos="100000">
                <a:srgbClr val="000B3F"/>
              </a:gs>
            </a:gsLst>
            <a:lin ang="13500000" scaled="1"/>
            <a:tileRect/>
          </a:gradFill>
          <a:ln w="19050">
            <a:solidFill>
              <a:srgbClr val="002060"/>
            </a:solidFill>
          </a:ln>
          <a:effectLst>
            <a:outerShdw blurRad="152400" dist="114300" dir="2700000" sx="90000" sy="90000" algn="tl" rotWithShape="0">
              <a:schemeClr val="tx1">
                <a:alpha val="2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sz="1600"/>
          </a:p>
        </p:txBody>
      </p:sp>
      <p:sp>
        <p:nvSpPr>
          <p:cNvPr id="7" name="文本框 6"/>
          <p:cNvSpPr txBox="1"/>
          <p:nvPr/>
        </p:nvSpPr>
        <p:spPr>
          <a:xfrm>
            <a:off x="934720" y="1415415"/>
            <a:ext cx="10620375" cy="36461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indent="0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en-US" altLang="zh-CN" sz="2200">
                <a:latin typeface="Times New Roman" panose="02020603050405020304" pitchFamily="18" charset="0"/>
                <a:cs typeface="Times New Roman" panose="02020603050405020304" pitchFamily="18" charset="0"/>
              </a:rPr>
              <a:t>R</a:t>
            </a:r>
            <a:r>
              <a:rPr lang="zh-CN" altLang="en-US" sz="2200">
                <a:latin typeface="Times New Roman" panose="02020603050405020304" pitchFamily="18" charset="0"/>
                <a:cs typeface="Times New Roman" panose="02020603050405020304" pitchFamily="18" charset="0"/>
              </a:rPr>
              <a:t>eviewed 181 full papers of the 387 papers published in SOFTVIS/VISSOFT</a:t>
            </a:r>
            <a:endParaRPr lang="zh-CN" altLang="en-US" sz="220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200">
                <a:latin typeface="Times New Roman" panose="02020603050405020304" pitchFamily="18" charset="0"/>
                <a:cs typeface="Times New Roman" panose="02020603050405020304" pitchFamily="18" charset="0"/>
              </a:rPr>
              <a:t>62%(i.e., 113) of the proposed software visualization approaches either do not include any evaluation, or include a weak evaluation(i.e., anecdotal evidence, usage scenarios）</a:t>
            </a:r>
            <a:endParaRPr lang="zh-CN" altLang="en-US" sz="220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200">
                <a:latin typeface="Times New Roman" panose="02020603050405020304" pitchFamily="18" charset="0"/>
                <a:cs typeface="Times New Roman" panose="02020603050405020304" pitchFamily="18" charset="0"/>
              </a:rPr>
              <a:t>29% of the </a:t>
            </a:r>
            <a:r>
              <a:rPr lang="en-US" altLang="zh-CN" sz="2200">
                <a:latin typeface="Times New Roman" panose="02020603050405020304" pitchFamily="18" charset="0"/>
                <a:cs typeface="Times New Roman" panose="02020603050405020304" pitchFamily="18" charset="0"/>
              </a:rPr>
              <a:t>studies (i.e., 53) conducted experiments </a:t>
            </a:r>
            <a:endParaRPr lang="en-US" altLang="zh-CN" sz="220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200">
                <a:latin typeface="Times New Roman" panose="02020603050405020304" pitchFamily="18" charset="0"/>
                <a:cs typeface="Times New Roman" panose="02020603050405020304" pitchFamily="18" charset="0"/>
              </a:rPr>
              <a:t>7% (i.e., 12) of the studies  conducted a case study</a:t>
            </a:r>
            <a:endParaRPr lang="en-US" altLang="zh-CN" sz="220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200">
                <a:latin typeface="Times New Roman" panose="02020603050405020304" pitchFamily="18" charset="0"/>
                <a:cs typeface="Times New Roman" panose="02020603050405020304" pitchFamily="18" charset="0"/>
              </a:rPr>
              <a:t>3% (i.e., 4) of studies conducted a survey	</a:t>
            </a:r>
            <a:endParaRPr lang="en-US" altLang="zh-CN" sz="200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lvl="1">
              <a:lnSpc>
                <a:spcPct val="150000"/>
              </a:lnSpc>
            </a:pPr>
            <a:endParaRPr lang="en-US" altLang="zh-CN" sz="22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/>
    </mc:Choice>
    <mc:Fallback>
      <p:transition spd="slow"/>
    </mc:Fallback>
  </mc:AlternateContent>
  <p:timing>
    <p:tnLst>
      <p:par>
        <p:cTn id="1" dur="indefinite" restart="never" nodeType="tmRoot"/>
      </p:par>
    </p:tnLst>
    <p:bldLst>
      <p:bldP spid="2" grpId="0"/>
      <p:bldP spid="4" grpId="0" animBg="1"/>
      <p:bldP spid="5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3"/>
          <p:cNvSpPr txBox="1"/>
          <p:nvPr/>
        </p:nvSpPr>
        <p:spPr>
          <a:xfrm>
            <a:off x="935013" y="314204"/>
            <a:ext cx="2818130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altLang="zh-CN" b="1">
                <a:sym typeface="+mn-ea"/>
              </a:rPr>
              <a:t> </a:t>
            </a:r>
            <a:r>
              <a:rPr lang="en-US" altLang="zh-CN" sz="2800" b="1">
                <a:sym typeface="+mn-ea"/>
              </a:rPr>
              <a:t>1.Introduction</a:t>
            </a:r>
            <a:endParaRPr lang="en-US" altLang="zh-CN" sz="2800" b="1" dirty="0">
              <a:solidFill>
                <a:srgbClr val="002060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cxnSp>
        <p:nvCxnSpPr>
          <p:cNvPr id="3" name="直接连接符 2"/>
          <p:cNvCxnSpPr/>
          <p:nvPr/>
        </p:nvCxnSpPr>
        <p:spPr>
          <a:xfrm flipV="1">
            <a:off x="580821" y="790650"/>
            <a:ext cx="10698961" cy="4534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Freeform 6"/>
          <p:cNvSpPr>
            <a:spLocks noEditPoints="1"/>
          </p:cNvSpPr>
          <p:nvPr/>
        </p:nvSpPr>
        <p:spPr bwMode="auto">
          <a:xfrm>
            <a:off x="11279782" y="363136"/>
            <a:ext cx="425905" cy="427514"/>
          </a:xfrm>
          <a:custGeom>
            <a:avLst/>
            <a:gdLst>
              <a:gd name="T0" fmla="*/ 760 w 1905"/>
              <a:gd name="T1" fmla="*/ 1455 h 1912"/>
              <a:gd name="T2" fmla="*/ 448 w 1905"/>
              <a:gd name="T3" fmla="*/ 1143 h 1912"/>
              <a:gd name="T4" fmla="*/ 529 w 1905"/>
              <a:gd name="T5" fmla="*/ 1061 h 1912"/>
              <a:gd name="T6" fmla="*/ 841 w 1905"/>
              <a:gd name="T7" fmla="*/ 1374 h 1912"/>
              <a:gd name="T8" fmla="*/ 1802 w 1905"/>
              <a:gd name="T9" fmla="*/ 108 h 1912"/>
              <a:gd name="T10" fmla="*/ 748 w 1905"/>
              <a:gd name="T11" fmla="*/ 785 h 1912"/>
              <a:gd name="T12" fmla="*/ 55 w 1905"/>
              <a:gd name="T13" fmla="*/ 1737 h 1912"/>
              <a:gd name="T14" fmla="*/ 173 w 1905"/>
              <a:gd name="T15" fmla="*/ 1854 h 1912"/>
              <a:gd name="T16" fmla="*/ 1124 w 1905"/>
              <a:gd name="T17" fmla="*/ 1161 h 1912"/>
              <a:gd name="T18" fmla="*/ 1802 w 1905"/>
              <a:gd name="T19" fmla="*/ 108 h 1912"/>
              <a:gd name="T20" fmla="*/ 110 w 1905"/>
              <a:gd name="T21" fmla="*/ 1803 h 1912"/>
              <a:gd name="T22" fmla="*/ 0 w 1905"/>
              <a:gd name="T23" fmla="*/ 1912 h 1912"/>
              <a:gd name="T24" fmla="*/ 1758 w 1905"/>
              <a:gd name="T25" fmla="*/ 368 h 1912"/>
              <a:gd name="T26" fmla="*/ 1544 w 1905"/>
              <a:gd name="T27" fmla="*/ 153 h 1912"/>
              <a:gd name="T28" fmla="*/ 786 w 1905"/>
              <a:gd name="T29" fmla="*/ 513 h 19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1905" h="1912">
                <a:moveTo>
                  <a:pt x="760" y="1455"/>
                </a:moveTo>
                <a:cubicBezTo>
                  <a:pt x="448" y="1143"/>
                  <a:pt x="448" y="1143"/>
                  <a:pt x="448" y="1143"/>
                </a:cubicBezTo>
                <a:moveTo>
                  <a:pt x="529" y="1061"/>
                </a:moveTo>
                <a:cubicBezTo>
                  <a:pt x="841" y="1374"/>
                  <a:pt x="841" y="1374"/>
                  <a:pt x="841" y="1374"/>
                </a:cubicBezTo>
                <a:moveTo>
                  <a:pt x="1802" y="108"/>
                </a:moveTo>
                <a:cubicBezTo>
                  <a:pt x="1698" y="4"/>
                  <a:pt x="1226" y="307"/>
                  <a:pt x="748" y="785"/>
                </a:cubicBezTo>
                <a:cubicBezTo>
                  <a:pt x="364" y="1169"/>
                  <a:pt x="94" y="1548"/>
                  <a:pt x="55" y="1737"/>
                </a:cubicBezTo>
                <a:cubicBezTo>
                  <a:pt x="173" y="1854"/>
                  <a:pt x="173" y="1854"/>
                  <a:pt x="173" y="1854"/>
                </a:cubicBezTo>
                <a:cubicBezTo>
                  <a:pt x="361" y="1815"/>
                  <a:pt x="740" y="1545"/>
                  <a:pt x="1124" y="1161"/>
                </a:cubicBezTo>
                <a:cubicBezTo>
                  <a:pt x="1602" y="683"/>
                  <a:pt x="1905" y="212"/>
                  <a:pt x="1802" y="108"/>
                </a:cubicBezTo>
                <a:close/>
                <a:moveTo>
                  <a:pt x="110" y="1803"/>
                </a:moveTo>
                <a:cubicBezTo>
                  <a:pt x="0" y="1912"/>
                  <a:pt x="0" y="1912"/>
                  <a:pt x="0" y="1912"/>
                </a:cubicBezTo>
                <a:moveTo>
                  <a:pt x="1758" y="368"/>
                </a:moveTo>
                <a:cubicBezTo>
                  <a:pt x="1758" y="368"/>
                  <a:pt x="1643" y="253"/>
                  <a:pt x="1544" y="153"/>
                </a:cubicBezTo>
                <a:cubicBezTo>
                  <a:pt x="1544" y="153"/>
                  <a:pt x="1319" y="0"/>
                  <a:pt x="786" y="513"/>
                </a:cubicBezTo>
              </a:path>
            </a:pathLst>
          </a:custGeom>
          <a:noFill/>
          <a:ln w="12700" cap="rnd">
            <a:solidFill>
              <a:srgbClr val="002060"/>
            </a:solidFill>
            <a:prstDash val="solid"/>
            <a:rou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5" name="Oval 17"/>
          <p:cNvSpPr>
            <a:spLocks noChangeArrowheads="1"/>
          </p:cNvSpPr>
          <p:nvPr/>
        </p:nvSpPr>
        <p:spPr bwMode="auto">
          <a:xfrm>
            <a:off x="692768" y="474223"/>
            <a:ext cx="204812" cy="205504"/>
          </a:xfrm>
          <a:prstGeom prst="ellipse">
            <a:avLst/>
          </a:prstGeom>
          <a:gradFill flip="none" rotWithShape="1">
            <a:gsLst>
              <a:gs pos="0">
                <a:srgbClr val="2F416F"/>
              </a:gs>
              <a:gs pos="100000">
                <a:srgbClr val="000B3F"/>
              </a:gs>
            </a:gsLst>
            <a:lin ang="13500000" scaled="1"/>
            <a:tileRect/>
          </a:gradFill>
          <a:ln w="19050">
            <a:solidFill>
              <a:srgbClr val="002060"/>
            </a:solidFill>
          </a:ln>
          <a:effectLst>
            <a:outerShdw blurRad="152400" dist="114300" dir="2700000" sx="90000" sy="90000" algn="tl" rotWithShape="0">
              <a:schemeClr val="tx1">
                <a:alpha val="2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sz="1600"/>
          </a:p>
        </p:txBody>
      </p:sp>
      <p:sp>
        <p:nvSpPr>
          <p:cNvPr id="7" name="文本框 6"/>
          <p:cNvSpPr txBox="1"/>
          <p:nvPr/>
        </p:nvSpPr>
        <p:spPr>
          <a:xfrm>
            <a:off x="934720" y="1490345"/>
            <a:ext cx="10620375" cy="36461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indent="0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zh-CN" altLang="en-US" sz="2200">
                <a:latin typeface="Times New Roman" panose="02020603050405020304" pitchFamily="18" charset="0"/>
                <a:cs typeface="Times New Roman" panose="02020603050405020304" pitchFamily="18" charset="0"/>
              </a:rPr>
              <a:t>This paper makes the following contributions:</a:t>
            </a:r>
            <a:endParaRPr lang="zh-CN" altLang="en-US" sz="220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indent="0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en-US" altLang="zh-CN" sz="220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1. A study of the characteristics of evaluations performed in the literature of software visualization.</a:t>
            </a:r>
            <a:endParaRPr lang="en-US" altLang="zh-CN" sz="220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indent="0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en-US" altLang="zh-CN" sz="220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2. Guidelines for researchers in the visualization field who need to evaluate software visualization approaches.</a:t>
            </a:r>
            <a:endParaRPr lang="en-US" altLang="zh-CN" sz="220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indent="0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en-US" altLang="zh-CN" sz="2200">
                <a:latin typeface="Times New Roman" panose="02020603050405020304" pitchFamily="18" charset="0"/>
                <a:ea typeface="微软雅黑" panose="020B0503020204020204" pitchFamily="34" charset="-122"/>
                <a:cs typeface="Times New Roman" panose="02020603050405020304" pitchFamily="18" charset="0"/>
              </a:rPr>
              <a:t>3. A publicly available data set including the information of the studies and classifications.</a:t>
            </a:r>
            <a:endParaRPr lang="en-US" altLang="zh-CN" sz="2200">
              <a:latin typeface="Times New Roman" panose="02020603050405020304" pitchFamily="18" charset="0"/>
              <a:ea typeface="微软雅黑" panose="020B0503020204020204" pitchFamily="34" charset="-122"/>
              <a:cs typeface="Times New Roman" panose="02020603050405020304" pitchFamily="18" charset="0"/>
            </a:endParaRPr>
          </a:p>
          <a:p>
            <a:pPr lvl="1">
              <a:lnSpc>
                <a:spcPct val="150000"/>
              </a:lnSpc>
            </a:pPr>
            <a:endParaRPr lang="en-US" altLang="zh-CN" sz="22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/>
    </mc:Choice>
    <mc:Fallback>
      <p:transition spd="slow"/>
    </mc:Fallback>
  </mc:AlternateContent>
  <p:timing>
    <p:tnLst>
      <p:par>
        <p:cTn id="1" dur="indefinite" restart="never" nodeType="tmRoot"/>
      </p:par>
    </p:tnLst>
    <p:bldLst>
      <p:bldP spid="2" grpId="0"/>
      <p:bldP spid="4" grpId="0" animBg="1"/>
      <p:bldP spid="5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直接连接符 2"/>
          <p:cNvCxnSpPr/>
          <p:nvPr/>
        </p:nvCxnSpPr>
        <p:spPr>
          <a:xfrm flipV="1">
            <a:off x="580821" y="790650"/>
            <a:ext cx="10698961" cy="4534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Freeform 6"/>
          <p:cNvSpPr>
            <a:spLocks noEditPoints="1"/>
          </p:cNvSpPr>
          <p:nvPr/>
        </p:nvSpPr>
        <p:spPr bwMode="auto">
          <a:xfrm>
            <a:off x="11279782" y="363136"/>
            <a:ext cx="425905" cy="427514"/>
          </a:xfrm>
          <a:custGeom>
            <a:avLst/>
            <a:gdLst>
              <a:gd name="T0" fmla="*/ 760 w 1905"/>
              <a:gd name="T1" fmla="*/ 1455 h 1912"/>
              <a:gd name="T2" fmla="*/ 448 w 1905"/>
              <a:gd name="T3" fmla="*/ 1143 h 1912"/>
              <a:gd name="T4" fmla="*/ 529 w 1905"/>
              <a:gd name="T5" fmla="*/ 1061 h 1912"/>
              <a:gd name="T6" fmla="*/ 841 w 1905"/>
              <a:gd name="T7" fmla="*/ 1374 h 1912"/>
              <a:gd name="T8" fmla="*/ 1802 w 1905"/>
              <a:gd name="T9" fmla="*/ 108 h 1912"/>
              <a:gd name="T10" fmla="*/ 748 w 1905"/>
              <a:gd name="T11" fmla="*/ 785 h 1912"/>
              <a:gd name="T12" fmla="*/ 55 w 1905"/>
              <a:gd name="T13" fmla="*/ 1737 h 1912"/>
              <a:gd name="T14" fmla="*/ 173 w 1905"/>
              <a:gd name="T15" fmla="*/ 1854 h 1912"/>
              <a:gd name="T16" fmla="*/ 1124 w 1905"/>
              <a:gd name="T17" fmla="*/ 1161 h 1912"/>
              <a:gd name="T18" fmla="*/ 1802 w 1905"/>
              <a:gd name="T19" fmla="*/ 108 h 1912"/>
              <a:gd name="T20" fmla="*/ 110 w 1905"/>
              <a:gd name="T21" fmla="*/ 1803 h 1912"/>
              <a:gd name="T22" fmla="*/ 0 w 1905"/>
              <a:gd name="T23" fmla="*/ 1912 h 1912"/>
              <a:gd name="T24" fmla="*/ 1758 w 1905"/>
              <a:gd name="T25" fmla="*/ 368 h 1912"/>
              <a:gd name="T26" fmla="*/ 1544 w 1905"/>
              <a:gd name="T27" fmla="*/ 153 h 1912"/>
              <a:gd name="T28" fmla="*/ 786 w 1905"/>
              <a:gd name="T29" fmla="*/ 513 h 19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1905" h="1912">
                <a:moveTo>
                  <a:pt x="760" y="1455"/>
                </a:moveTo>
                <a:cubicBezTo>
                  <a:pt x="448" y="1143"/>
                  <a:pt x="448" y="1143"/>
                  <a:pt x="448" y="1143"/>
                </a:cubicBezTo>
                <a:moveTo>
                  <a:pt x="529" y="1061"/>
                </a:moveTo>
                <a:cubicBezTo>
                  <a:pt x="841" y="1374"/>
                  <a:pt x="841" y="1374"/>
                  <a:pt x="841" y="1374"/>
                </a:cubicBezTo>
                <a:moveTo>
                  <a:pt x="1802" y="108"/>
                </a:moveTo>
                <a:cubicBezTo>
                  <a:pt x="1698" y="4"/>
                  <a:pt x="1226" y="307"/>
                  <a:pt x="748" y="785"/>
                </a:cubicBezTo>
                <a:cubicBezTo>
                  <a:pt x="364" y="1169"/>
                  <a:pt x="94" y="1548"/>
                  <a:pt x="55" y="1737"/>
                </a:cubicBezTo>
                <a:cubicBezTo>
                  <a:pt x="173" y="1854"/>
                  <a:pt x="173" y="1854"/>
                  <a:pt x="173" y="1854"/>
                </a:cubicBezTo>
                <a:cubicBezTo>
                  <a:pt x="361" y="1815"/>
                  <a:pt x="740" y="1545"/>
                  <a:pt x="1124" y="1161"/>
                </a:cubicBezTo>
                <a:cubicBezTo>
                  <a:pt x="1602" y="683"/>
                  <a:pt x="1905" y="212"/>
                  <a:pt x="1802" y="108"/>
                </a:cubicBezTo>
                <a:close/>
                <a:moveTo>
                  <a:pt x="110" y="1803"/>
                </a:moveTo>
                <a:cubicBezTo>
                  <a:pt x="0" y="1912"/>
                  <a:pt x="0" y="1912"/>
                  <a:pt x="0" y="1912"/>
                </a:cubicBezTo>
                <a:moveTo>
                  <a:pt x="1758" y="368"/>
                </a:moveTo>
                <a:cubicBezTo>
                  <a:pt x="1758" y="368"/>
                  <a:pt x="1643" y="253"/>
                  <a:pt x="1544" y="153"/>
                </a:cubicBezTo>
                <a:cubicBezTo>
                  <a:pt x="1544" y="153"/>
                  <a:pt x="1319" y="0"/>
                  <a:pt x="786" y="513"/>
                </a:cubicBezTo>
              </a:path>
            </a:pathLst>
          </a:custGeom>
          <a:noFill/>
          <a:ln w="12700" cap="rnd">
            <a:solidFill>
              <a:srgbClr val="002060"/>
            </a:solidFill>
            <a:prstDash val="solid"/>
            <a:rou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9" name="TextBox 13"/>
          <p:cNvSpPr txBox="1"/>
          <p:nvPr/>
        </p:nvSpPr>
        <p:spPr>
          <a:xfrm>
            <a:off x="935013" y="314204"/>
            <a:ext cx="2990850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/>
            <a:r>
              <a:rPr lang="en-US" altLang="zh-CN" b="1">
                <a:sym typeface="+mn-ea"/>
              </a:rPr>
              <a:t> </a:t>
            </a:r>
            <a:r>
              <a:rPr lang="en-US" altLang="zh-CN" sz="2800" b="1">
                <a:sym typeface="+mn-ea"/>
              </a:rPr>
              <a:t>2</a:t>
            </a:r>
            <a:r>
              <a:rPr lang="en-US" altLang="zh-CN" sz="2800" b="1">
                <a:sym typeface="+mn-ea"/>
              </a:rPr>
              <a:t>.Related Work</a:t>
            </a:r>
            <a:endParaRPr lang="en-US" altLang="zh-CN" sz="2800" b="1">
              <a:sym typeface="+mn-ea"/>
            </a:endParaRPr>
          </a:p>
        </p:txBody>
      </p:sp>
      <p:sp>
        <p:nvSpPr>
          <p:cNvPr id="10" name="Oval 17"/>
          <p:cNvSpPr>
            <a:spLocks noChangeArrowheads="1"/>
          </p:cNvSpPr>
          <p:nvPr/>
        </p:nvSpPr>
        <p:spPr bwMode="auto">
          <a:xfrm>
            <a:off x="692768" y="474223"/>
            <a:ext cx="204812" cy="205504"/>
          </a:xfrm>
          <a:prstGeom prst="ellipse">
            <a:avLst/>
          </a:prstGeom>
          <a:gradFill flip="none" rotWithShape="1">
            <a:gsLst>
              <a:gs pos="0">
                <a:srgbClr val="2F416F"/>
              </a:gs>
              <a:gs pos="100000">
                <a:srgbClr val="000B3F"/>
              </a:gs>
            </a:gsLst>
            <a:lin ang="13500000" scaled="1"/>
            <a:tileRect/>
          </a:gradFill>
          <a:ln w="19050">
            <a:solidFill>
              <a:srgbClr val="002060"/>
            </a:solidFill>
          </a:ln>
          <a:effectLst>
            <a:outerShdw blurRad="152400" dist="114300" dir="2700000" sx="90000" sy="90000" algn="tl" rotWithShape="0">
              <a:schemeClr val="tx1">
                <a:alpha val="2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noAutofit/>
          </a:bodyPr>
          <a:p>
            <a:pPr algn="ctr"/>
            <a:endParaRPr lang="zh-CN" altLang="en-US" sz="1600"/>
          </a:p>
        </p:txBody>
      </p:sp>
      <p:sp>
        <p:nvSpPr>
          <p:cNvPr id="12" name="文本框 11"/>
          <p:cNvSpPr txBox="1"/>
          <p:nvPr/>
        </p:nvSpPr>
        <p:spPr>
          <a:xfrm>
            <a:off x="934720" y="1415415"/>
            <a:ext cx="10620375" cy="36461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200">
                <a:latin typeface="Times New Roman" panose="02020603050405020304" pitchFamily="18" charset="0"/>
                <a:cs typeface="Times New Roman" panose="02020603050405020304" pitchFamily="18" charset="0"/>
              </a:rPr>
              <a:t>A few studies have attempted to characterize the evaluation of software visualization approaches via a literature review. </a:t>
            </a:r>
            <a:endParaRPr lang="en-US" altLang="zh-CN" sz="220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200">
                <a:latin typeface="Times New Roman" panose="02020603050405020304" pitchFamily="18" charset="0"/>
                <a:cs typeface="Times New Roman" panose="02020603050405020304" pitchFamily="18" charset="0"/>
              </a:rPr>
              <a:t>Other studies have opted to evaluate software visualization  tools and have reported guidelines.</a:t>
            </a:r>
            <a:endParaRPr lang="en-US" altLang="zh-CN" sz="220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200">
                <a:latin typeface="Times New Roman" panose="02020603050405020304" pitchFamily="18" charset="0"/>
                <a:cs typeface="Times New Roman" panose="02020603050405020304" pitchFamily="18" charset="0"/>
              </a:rPr>
              <a:t>A few reviews of the software visualization literature that focus on various domains have tangentially analyzed the evaluation aspect. </a:t>
            </a:r>
            <a:endParaRPr lang="en-US" altLang="zh-CN" sz="220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200">
                <a:latin typeface="Times New Roman" panose="02020603050405020304" pitchFamily="18" charset="0"/>
                <a:cs typeface="Times New Roman" panose="02020603050405020304" pitchFamily="18" charset="0"/>
              </a:rPr>
              <a:t>Similar efforts have been made in the information visualization field. </a:t>
            </a:r>
            <a:endParaRPr lang="en-US" altLang="zh-CN" sz="22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/>
    </mc:Choice>
    <mc:Fallback>
      <p:transition spd="slow"/>
    </mc:Fallback>
  </mc:AlternateContent>
  <p:timing>
    <p:tnLst>
      <p:par>
        <p:cTn id="1" dur="indefinite" restart="never" nodeType="tmRoot"/>
      </p:par>
    </p:tnLst>
    <p:bldLst>
      <p:bldP spid="4" grpId="0" bldLvl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直接连接符 2"/>
          <p:cNvCxnSpPr/>
          <p:nvPr/>
        </p:nvCxnSpPr>
        <p:spPr>
          <a:xfrm flipV="1">
            <a:off x="580821" y="790650"/>
            <a:ext cx="10698961" cy="4534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Freeform 6"/>
          <p:cNvSpPr>
            <a:spLocks noEditPoints="1"/>
          </p:cNvSpPr>
          <p:nvPr/>
        </p:nvSpPr>
        <p:spPr bwMode="auto">
          <a:xfrm>
            <a:off x="11279782" y="363136"/>
            <a:ext cx="425905" cy="427514"/>
          </a:xfrm>
          <a:custGeom>
            <a:avLst/>
            <a:gdLst>
              <a:gd name="T0" fmla="*/ 760 w 1905"/>
              <a:gd name="T1" fmla="*/ 1455 h 1912"/>
              <a:gd name="T2" fmla="*/ 448 w 1905"/>
              <a:gd name="T3" fmla="*/ 1143 h 1912"/>
              <a:gd name="T4" fmla="*/ 529 w 1905"/>
              <a:gd name="T5" fmla="*/ 1061 h 1912"/>
              <a:gd name="T6" fmla="*/ 841 w 1905"/>
              <a:gd name="T7" fmla="*/ 1374 h 1912"/>
              <a:gd name="T8" fmla="*/ 1802 w 1905"/>
              <a:gd name="T9" fmla="*/ 108 h 1912"/>
              <a:gd name="T10" fmla="*/ 748 w 1905"/>
              <a:gd name="T11" fmla="*/ 785 h 1912"/>
              <a:gd name="T12" fmla="*/ 55 w 1905"/>
              <a:gd name="T13" fmla="*/ 1737 h 1912"/>
              <a:gd name="T14" fmla="*/ 173 w 1905"/>
              <a:gd name="T15" fmla="*/ 1854 h 1912"/>
              <a:gd name="T16" fmla="*/ 1124 w 1905"/>
              <a:gd name="T17" fmla="*/ 1161 h 1912"/>
              <a:gd name="T18" fmla="*/ 1802 w 1905"/>
              <a:gd name="T19" fmla="*/ 108 h 1912"/>
              <a:gd name="T20" fmla="*/ 110 w 1905"/>
              <a:gd name="T21" fmla="*/ 1803 h 1912"/>
              <a:gd name="T22" fmla="*/ 0 w 1905"/>
              <a:gd name="T23" fmla="*/ 1912 h 1912"/>
              <a:gd name="T24" fmla="*/ 1758 w 1905"/>
              <a:gd name="T25" fmla="*/ 368 h 1912"/>
              <a:gd name="T26" fmla="*/ 1544 w 1905"/>
              <a:gd name="T27" fmla="*/ 153 h 1912"/>
              <a:gd name="T28" fmla="*/ 786 w 1905"/>
              <a:gd name="T29" fmla="*/ 513 h 19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1905" h="1912">
                <a:moveTo>
                  <a:pt x="760" y="1455"/>
                </a:moveTo>
                <a:cubicBezTo>
                  <a:pt x="448" y="1143"/>
                  <a:pt x="448" y="1143"/>
                  <a:pt x="448" y="1143"/>
                </a:cubicBezTo>
                <a:moveTo>
                  <a:pt x="529" y="1061"/>
                </a:moveTo>
                <a:cubicBezTo>
                  <a:pt x="841" y="1374"/>
                  <a:pt x="841" y="1374"/>
                  <a:pt x="841" y="1374"/>
                </a:cubicBezTo>
                <a:moveTo>
                  <a:pt x="1802" y="108"/>
                </a:moveTo>
                <a:cubicBezTo>
                  <a:pt x="1698" y="4"/>
                  <a:pt x="1226" y="307"/>
                  <a:pt x="748" y="785"/>
                </a:cubicBezTo>
                <a:cubicBezTo>
                  <a:pt x="364" y="1169"/>
                  <a:pt x="94" y="1548"/>
                  <a:pt x="55" y="1737"/>
                </a:cubicBezTo>
                <a:cubicBezTo>
                  <a:pt x="173" y="1854"/>
                  <a:pt x="173" y="1854"/>
                  <a:pt x="173" y="1854"/>
                </a:cubicBezTo>
                <a:cubicBezTo>
                  <a:pt x="361" y="1815"/>
                  <a:pt x="740" y="1545"/>
                  <a:pt x="1124" y="1161"/>
                </a:cubicBezTo>
                <a:cubicBezTo>
                  <a:pt x="1602" y="683"/>
                  <a:pt x="1905" y="212"/>
                  <a:pt x="1802" y="108"/>
                </a:cubicBezTo>
                <a:close/>
                <a:moveTo>
                  <a:pt x="110" y="1803"/>
                </a:moveTo>
                <a:cubicBezTo>
                  <a:pt x="0" y="1912"/>
                  <a:pt x="0" y="1912"/>
                  <a:pt x="0" y="1912"/>
                </a:cubicBezTo>
                <a:moveTo>
                  <a:pt x="1758" y="368"/>
                </a:moveTo>
                <a:cubicBezTo>
                  <a:pt x="1758" y="368"/>
                  <a:pt x="1643" y="253"/>
                  <a:pt x="1544" y="153"/>
                </a:cubicBezTo>
                <a:cubicBezTo>
                  <a:pt x="1544" y="153"/>
                  <a:pt x="1319" y="0"/>
                  <a:pt x="786" y="513"/>
                </a:cubicBezTo>
              </a:path>
            </a:pathLst>
          </a:custGeom>
          <a:noFill/>
          <a:ln w="12700" cap="rnd">
            <a:solidFill>
              <a:srgbClr val="002060"/>
            </a:solidFill>
            <a:prstDash val="solid"/>
            <a:rou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7" name="TextBox 13"/>
          <p:cNvSpPr txBox="1"/>
          <p:nvPr/>
        </p:nvSpPr>
        <p:spPr>
          <a:xfrm>
            <a:off x="935013" y="314204"/>
            <a:ext cx="2725420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altLang="zh-CN" b="1">
                <a:sym typeface="+mn-ea"/>
              </a:rPr>
              <a:t> </a:t>
            </a:r>
            <a:r>
              <a:rPr lang="en-US" altLang="zh-CN" sz="2800" b="1">
                <a:sym typeface="+mn-ea"/>
              </a:rPr>
              <a:t>3</a:t>
            </a:r>
            <a:r>
              <a:rPr lang="en-US" altLang="zh-CN" sz="2800" b="1">
                <a:sym typeface="+mn-ea"/>
              </a:rPr>
              <a:t>.Background</a:t>
            </a:r>
            <a:endParaRPr lang="en-US" altLang="zh-CN" sz="2800" b="1">
              <a:sym typeface="+mn-ea"/>
            </a:endParaRPr>
          </a:p>
        </p:txBody>
      </p:sp>
      <p:sp>
        <p:nvSpPr>
          <p:cNvPr id="9" name="Oval 17"/>
          <p:cNvSpPr>
            <a:spLocks noChangeArrowheads="1"/>
          </p:cNvSpPr>
          <p:nvPr/>
        </p:nvSpPr>
        <p:spPr bwMode="auto">
          <a:xfrm>
            <a:off x="692768" y="474223"/>
            <a:ext cx="204812" cy="205504"/>
          </a:xfrm>
          <a:prstGeom prst="ellipse">
            <a:avLst/>
          </a:prstGeom>
          <a:gradFill flip="none" rotWithShape="1">
            <a:gsLst>
              <a:gs pos="0">
                <a:srgbClr val="2F416F"/>
              </a:gs>
              <a:gs pos="100000">
                <a:srgbClr val="000B3F"/>
              </a:gs>
            </a:gsLst>
            <a:lin ang="13500000" scaled="1"/>
            <a:tileRect/>
          </a:gradFill>
          <a:ln w="19050">
            <a:solidFill>
              <a:srgbClr val="002060"/>
            </a:solidFill>
          </a:ln>
          <a:effectLst>
            <a:outerShdw blurRad="152400" dist="114300" dir="2700000" sx="90000" sy="90000" algn="tl" rotWithShape="0">
              <a:schemeClr val="tx1">
                <a:alpha val="2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sz="1600"/>
          </a:p>
        </p:txBody>
      </p:sp>
      <p:sp>
        <p:nvSpPr>
          <p:cNvPr id="10" name="文本框 9"/>
          <p:cNvSpPr txBox="1"/>
          <p:nvPr/>
        </p:nvSpPr>
        <p:spPr>
          <a:xfrm>
            <a:off x="934720" y="1490345"/>
            <a:ext cx="10620375" cy="313817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indent="0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zh-CN" altLang="en-US" sz="2200">
                <a:latin typeface="Times New Roman" panose="02020603050405020304" pitchFamily="18" charset="0"/>
                <a:cs typeface="Times New Roman" panose="02020603050405020304" pitchFamily="18" charset="0"/>
              </a:rPr>
              <a:t>The strategies that researchers adopt to evaluate the effectiveness of a software visualization approach can be classified into two main categories:</a:t>
            </a:r>
            <a:endParaRPr lang="zh-CN" altLang="en-US" sz="220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indent="0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en-US" altLang="zh-CN" sz="2200">
                <a:latin typeface="Times New Roman" panose="02020603050405020304" pitchFamily="18" charset="0"/>
                <a:cs typeface="Times New Roman" panose="02020603050405020304" pitchFamily="18" charset="0"/>
              </a:rPr>
              <a:t>i) </a:t>
            </a:r>
            <a:r>
              <a:rPr lang="en-US" altLang="zh-CN" sz="2200" b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Theoretical</a:t>
            </a:r>
            <a:r>
              <a:rPr lang="en-US" altLang="zh-CN" sz="2200">
                <a:latin typeface="Times New Roman" panose="02020603050405020304" pitchFamily="18" charset="0"/>
                <a:cs typeface="Times New Roman" panose="02020603050405020304" pitchFamily="18" charset="0"/>
              </a:rPr>
              <a:t> principles from information visualization that provide researchers support to justify a chosen visual encoding.</a:t>
            </a:r>
            <a:endParaRPr lang="en-US" altLang="zh-CN" sz="220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indent="0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en-US" altLang="zh-CN" sz="2200">
                <a:latin typeface="Times New Roman" panose="02020603050405020304" pitchFamily="18" charset="0"/>
                <a:cs typeface="Times New Roman" panose="02020603050405020304" pitchFamily="18" charset="0"/>
              </a:rPr>
              <a:t>ii) </a:t>
            </a:r>
            <a:r>
              <a:rPr lang="en-US" altLang="zh-CN" sz="2200" b="1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Empirical</a:t>
            </a:r>
            <a:r>
              <a:rPr lang="en-US" altLang="zh-CN" sz="2200">
                <a:latin typeface="Times New Roman" panose="02020603050405020304" pitchFamily="18" charset="0"/>
                <a:cs typeface="Times New Roman" panose="02020603050405020304" pitchFamily="18" charset="0"/>
              </a:rPr>
              <a:t> evidence gathered from the evaluation of a technique, method or tool.</a:t>
            </a:r>
            <a:endParaRPr lang="en-US" altLang="zh-CN" sz="220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indent="0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en-US" altLang="zh-CN" sz="2200">
                <a:latin typeface="Times New Roman" panose="02020603050405020304" pitchFamily="18" charset="0"/>
                <a:cs typeface="Times New Roman" panose="02020603050405020304" pitchFamily="18" charset="0"/>
              </a:rPr>
              <a:t>	a) exploratoryevaluations		 b) explanatory evaluations</a:t>
            </a:r>
            <a:endParaRPr lang="en-US" altLang="zh-CN" sz="22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/>
    </mc:Choice>
    <mc:Fallback>
      <p:transition spd="slow"/>
    </mc:Fallback>
  </mc:AlternateContent>
  <p:timing>
    <p:tnLst>
      <p:par>
        <p:cTn id="1" dur="indefinite" restart="never" nodeType="tmRoot"/>
      </p:par>
    </p:tnLst>
    <p:bldLst>
      <p:bldP spid="4" grpId="0" bldLvl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直接连接符 2"/>
          <p:cNvCxnSpPr/>
          <p:nvPr/>
        </p:nvCxnSpPr>
        <p:spPr>
          <a:xfrm flipV="1">
            <a:off x="580821" y="790650"/>
            <a:ext cx="10698961" cy="4534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Freeform 6"/>
          <p:cNvSpPr>
            <a:spLocks noEditPoints="1"/>
          </p:cNvSpPr>
          <p:nvPr/>
        </p:nvSpPr>
        <p:spPr bwMode="auto">
          <a:xfrm>
            <a:off x="11279782" y="363136"/>
            <a:ext cx="425905" cy="427514"/>
          </a:xfrm>
          <a:custGeom>
            <a:avLst/>
            <a:gdLst>
              <a:gd name="T0" fmla="*/ 760 w 1905"/>
              <a:gd name="T1" fmla="*/ 1455 h 1912"/>
              <a:gd name="T2" fmla="*/ 448 w 1905"/>
              <a:gd name="T3" fmla="*/ 1143 h 1912"/>
              <a:gd name="T4" fmla="*/ 529 w 1905"/>
              <a:gd name="T5" fmla="*/ 1061 h 1912"/>
              <a:gd name="T6" fmla="*/ 841 w 1905"/>
              <a:gd name="T7" fmla="*/ 1374 h 1912"/>
              <a:gd name="T8" fmla="*/ 1802 w 1905"/>
              <a:gd name="T9" fmla="*/ 108 h 1912"/>
              <a:gd name="T10" fmla="*/ 748 w 1905"/>
              <a:gd name="T11" fmla="*/ 785 h 1912"/>
              <a:gd name="T12" fmla="*/ 55 w 1905"/>
              <a:gd name="T13" fmla="*/ 1737 h 1912"/>
              <a:gd name="T14" fmla="*/ 173 w 1905"/>
              <a:gd name="T15" fmla="*/ 1854 h 1912"/>
              <a:gd name="T16" fmla="*/ 1124 w 1905"/>
              <a:gd name="T17" fmla="*/ 1161 h 1912"/>
              <a:gd name="T18" fmla="*/ 1802 w 1905"/>
              <a:gd name="T19" fmla="*/ 108 h 1912"/>
              <a:gd name="T20" fmla="*/ 110 w 1905"/>
              <a:gd name="T21" fmla="*/ 1803 h 1912"/>
              <a:gd name="T22" fmla="*/ 0 w 1905"/>
              <a:gd name="T23" fmla="*/ 1912 h 1912"/>
              <a:gd name="T24" fmla="*/ 1758 w 1905"/>
              <a:gd name="T25" fmla="*/ 368 h 1912"/>
              <a:gd name="T26" fmla="*/ 1544 w 1905"/>
              <a:gd name="T27" fmla="*/ 153 h 1912"/>
              <a:gd name="T28" fmla="*/ 786 w 1905"/>
              <a:gd name="T29" fmla="*/ 513 h 19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1905" h="1912">
                <a:moveTo>
                  <a:pt x="760" y="1455"/>
                </a:moveTo>
                <a:cubicBezTo>
                  <a:pt x="448" y="1143"/>
                  <a:pt x="448" y="1143"/>
                  <a:pt x="448" y="1143"/>
                </a:cubicBezTo>
                <a:moveTo>
                  <a:pt x="529" y="1061"/>
                </a:moveTo>
                <a:cubicBezTo>
                  <a:pt x="841" y="1374"/>
                  <a:pt x="841" y="1374"/>
                  <a:pt x="841" y="1374"/>
                </a:cubicBezTo>
                <a:moveTo>
                  <a:pt x="1802" y="108"/>
                </a:moveTo>
                <a:cubicBezTo>
                  <a:pt x="1698" y="4"/>
                  <a:pt x="1226" y="307"/>
                  <a:pt x="748" y="785"/>
                </a:cubicBezTo>
                <a:cubicBezTo>
                  <a:pt x="364" y="1169"/>
                  <a:pt x="94" y="1548"/>
                  <a:pt x="55" y="1737"/>
                </a:cubicBezTo>
                <a:cubicBezTo>
                  <a:pt x="173" y="1854"/>
                  <a:pt x="173" y="1854"/>
                  <a:pt x="173" y="1854"/>
                </a:cubicBezTo>
                <a:cubicBezTo>
                  <a:pt x="361" y="1815"/>
                  <a:pt x="740" y="1545"/>
                  <a:pt x="1124" y="1161"/>
                </a:cubicBezTo>
                <a:cubicBezTo>
                  <a:pt x="1602" y="683"/>
                  <a:pt x="1905" y="212"/>
                  <a:pt x="1802" y="108"/>
                </a:cubicBezTo>
                <a:close/>
                <a:moveTo>
                  <a:pt x="110" y="1803"/>
                </a:moveTo>
                <a:cubicBezTo>
                  <a:pt x="0" y="1912"/>
                  <a:pt x="0" y="1912"/>
                  <a:pt x="0" y="1912"/>
                </a:cubicBezTo>
                <a:moveTo>
                  <a:pt x="1758" y="368"/>
                </a:moveTo>
                <a:cubicBezTo>
                  <a:pt x="1758" y="368"/>
                  <a:pt x="1643" y="253"/>
                  <a:pt x="1544" y="153"/>
                </a:cubicBezTo>
                <a:cubicBezTo>
                  <a:pt x="1544" y="153"/>
                  <a:pt x="1319" y="0"/>
                  <a:pt x="786" y="513"/>
                </a:cubicBezTo>
              </a:path>
            </a:pathLst>
          </a:custGeom>
          <a:noFill/>
          <a:ln w="12700" cap="rnd">
            <a:solidFill>
              <a:srgbClr val="002060"/>
            </a:solidFill>
            <a:prstDash val="solid"/>
            <a:rou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7" name="TextBox 13"/>
          <p:cNvSpPr txBox="1"/>
          <p:nvPr/>
        </p:nvSpPr>
        <p:spPr>
          <a:xfrm>
            <a:off x="935013" y="314204"/>
            <a:ext cx="2725420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altLang="zh-CN" b="1">
                <a:sym typeface="+mn-ea"/>
              </a:rPr>
              <a:t> </a:t>
            </a:r>
            <a:r>
              <a:rPr lang="en-US" altLang="zh-CN" sz="2800" b="1">
                <a:sym typeface="+mn-ea"/>
              </a:rPr>
              <a:t>3</a:t>
            </a:r>
            <a:r>
              <a:rPr lang="en-US" altLang="zh-CN" sz="2800" b="1">
                <a:sym typeface="+mn-ea"/>
              </a:rPr>
              <a:t>.Background</a:t>
            </a:r>
            <a:endParaRPr lang="en-US" altLang="zh-CN" sz="2800" b="1">
              <a:sym typeface="+mn-ea"/>
            </a:endParaRPr>
          </a:p>
        </p:txBody>
      </p:sp>
      <p:sp>
        <p:nvSpPr>
          <p:cNvPr id="9" name="Oval 17"/>
          <p:cNvSpPr>
            <a:spLocks noChangeArrowheads="1"/>
          </p:cNvSpPr>
          <p:nvPr/>
        </p:nvSpPr>
        <p:spPr bwMode="auto">
          <a:xfrm>
            <a:off x="692768" y="474223"/>
            <a:ext cx="204812" cy="205504"/>
          </a:xfrm>
          <a:prstGeom prst="ellipse">
            <a:avLst/>
          </a:prstGeom>
          <a:gradFill flip="none" rotWithShape="1">
            <a:gsLst>
              <a:gs pos="0">
                <a:srgbClr val="2F416F"/>
              </a:gs>
              <a:gs pos="100000">
                <a:srgbClr val="000B3F"/>
              </a:gs>
            </a:gsLst>
            <a:lin ang="13500000" scaled="1"/>
            <a:tileRect/>
          </a:gradFill>
          <a:ln w="19050">
            <a:solidFill>
              <a:srgbClr val="002060"/>
            </a:solidFill>
          </a:ln>
          <a:effectLst>
            <a:outerShdw blurRad="152400" dist="114300" dir="2700000" sx="90000" sy="90000" algn="tl" rotWithShape="0">
              <a:schemeClr val="tx1">
                <a:alpha val="2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 sz="1600"/>
          </a:p>
        </p:txBody>
      </p:sp>
      <p:sp>
        <p:nvSpPr>
          <p:cNvPr id="10" name="文本框 9"/>
          <p:cNvSpPr txBox="1"/>
          <p:nvPr/>
        </p:nvSpPr>
        <p:spPr>
          <a:xfrm>
            <a:off x="934720" y="1490345"/>
            <a:ext cx="10620375" cy="11068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indent="0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zh-CN" altLang="en-US" sz="2200">
                <a:latin typeface="Times New Roman" panose="02020603050405020304" pitchFamily="18" charset="0"/>
                <a:cs typeface="Times New Roman" panose="02020603050405020304" pitchFamily="18" charset="0"/>
              </a:rPr>
              <a:t>Amongst the strategies used in empirical evaluations:</a:t>
            </a:r>
            <a:endParaRPr lang="zh-CN" altLang="en-US" sz="220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indent="0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en-US" altLang="zh-CN" sz="2200">
                <a:latin typeface="Times New Roman" panose="02020603050405020304" pitchFamily="18" charset="0"/>
                <a:cs typeface="Times New Roman" panose="02020603050405020304" pitchFamily="18" charset="0"/>
              </a:rPr>
              <a:t>(a) surveys		(b) experiments		(c) case studies</a:t>
            </a:r>
            <a:endParaRPr lang="en-US" altLang="zh-CN" sz="22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934720" y="3208020"/>
            <a:ext cx="10620375" cy="16148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indent="0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zh-CN" altLang="en-US" sz="2200">
                <a:latin typeface="Times New Roman" panose="02020603050405020304" pitchFamily="18" charset="0"/>
                <a:cs typeface="Times New Roman" panose="02020603050405020304" pitchFamily="18" charset="0"/>
              </a:rPr>
              <a:t>Several methods exist for collecting data in each evaluation strategy. :</a:t>
            </a:r>
            <a:endParaRPr lang="zh-CN" altLang="en-US" sz="220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indent="0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en-US" altLang="zh-CN" sz="2200">
                <a:latin typeface="Times New Roman" panose="02020603050405020304" pitchFamily="18" charset="0"/>
                <a:cs typeface="Times New Roman" panose="02020603050405020304" pitchFamily="18" charset="0"/>
              </a:rPr>
              <a:t> (i) questionnaires	(ii) interviews		 (iii) think-aloud</a:t>
            </a:r>
            <a:endParaRPr lang="en-US" altLang="zh-CN" sz="220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indent="0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en-US" altLang="zh-CN" sz="2200">
                <a:latin typeface="Times New Roman" panose="02020603050405020304" pitchFamily="18" charset="0"/>
                <a:cs typeface="Times New Roman" panose="02020603050405020304" pitchFamily="18" charset="0"/>
              </a:rPr>
              <a:t> (iv) video recording      (v) sketch drawing  	 (vi) eye tracking</a:t>
            </a:r>
            <a:endParaRPr lang="en-US" altLang="zh-CN" sz="220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/>
    </mc:Choice>
    <mc:Fallback>
      <p:transition spd="slow"/>
    </mc:Fallback>
  </mc:AlternateContent>
  <p:timing>
    <p:tnLst>
      <p:par>
        <p:cTn id="1" dur="indefinite" restart="never" nodeType="tmRoot"/>
      </p:par>
    </p:tnLst>
    <p:bldLst>
      <p:bldP spid="4" grpId="0" bldLvl="0" animBg="1"/>
    </p:bldLst>
  </p:timing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自定义 2">
      <a:majorFont>
        <a:latin typeface="微软雅黑"/>
        <a:ea typeface="微软雅黑"/>
        <a:cs typeface=""/>
      </a:majorFont>
      <a:minorFont>
        <a:latin typeface="微软雅黑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8391</Words>
  <Application>WPS 演示</Application>
  <PresentationFormat>宽屏</PresentationFormat>
  <Paragraphs>309</Paragraphs>
  <Slides>38</Slides>
  <Notes>0</Notes>
  <HiddenSlides>0</HiddenSlides>
  <MMClips>1</MMClips>
  <ScaleCrop>false</ScaleCrop>
  <HeadingPairs>
    <vt:vector size="6" baseType="variant">
      <vt:variant>
        <vt:lpstr>已用的字体</vt:lpstr>
      </vt:variant>
      <vt:variant>
        <vt:i4>17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38</vt:i4>
      </vt:variant>
    </vt:vector>
  </HeadingPairs>
  <TitlesOfParts>
    <vt:vector size="56" baseType="lpstr">
      <vt:lpstr>Arial</vt:lpstr>
      <vt:lpstr>宋体</vt:lpstr>
      <vt:lpstr>Wingdings</vt:lpstr>
      <vt:lpstr>微软雅黑</vt:lpstr>
      <vt:lpstr>Arial Unicode MS</vt:lpstr>
      <vt:lpstr>Calibri</vt:lpstr>
      <vt:lpstr>华文仿宋</vt:lpstr>
      <vt:lpstr>方正舒体</vt:lpstr>
      <vt:lpstr>黑体</vt:lpstr>
      <vt:lpstr>华文彩云</vt:lpstr>
      <vt:lpstr>等线 Light</vt:lpstr>
      <vt:lpstr>华文楷体</vt:lpstr>
      <vt:lpstr>Times New Roman</vt:lpstr>
      <vt:lpstr>方正姚体</vt:lpstr>
      <vt:lpstr>华文隶书</vt:lpstr>
      <vt:lpstr>华文新魏</vt:lpstr>
      <vt:lpstr>Agency FB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熊猫办公</dc:title>
  <dc:creator>www.tukuppt.com</dc:creator>
  <cp:keywords>tukuppt</cp:keywords>
  <cp:lastModifiedBy>闹笑</cp:lastModifiedBy>
  <cp:revision>53</cp:revision>
  <dcterms:created xsi:type="dcterms:W3CDTF">2016-05-08T15:42:00Z</dcterms:created>
  <dcterms:modified xsi:type="dcterms:W3CDTF">2020-12-25T11:50:59Z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2052-11.1.0.10228</vt:lpwstr>
  </property>
</Properties>
</file>

<file path=docProps/thumbnail.jpeg>
</file>